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9.jpg" ContentType="image/jpeg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334" r:id="rId2"/>
    <p:sldId id="339" r:id="rId3"/>
    <p:sldId id="338" r:id="rId4"/>
    <p:sldId id="340" r:id="rId5"/>
    <p:sldId id="341" r:id="rId6"/>
    <p:sldId id="284" r:id="rId7"/>
    <p:sldId id="256" r:id="rId8"/>
    <p:sldId id="311" r:id="rId9"/>
    <p:sldId id="318" r:id="rId10"/>
    <p:sldId id="321" r:id="rId11"/>
    <p:sldId id="319" r:id="rId12"/>
    <p:sldId id="332" r:id="rId13"/>
    <p:sldId id="257" r:id="rId14"/>
    <p:sldId id="316" r:id="rId15"/>
    <p:sldId id="312" r:id="rId16"/>
    <p:sldId id="314" r:id="rId17"/>
    <p:sldId id="315" r:id="rId18"/>
    <p:sldId id="322" r:id="rId19"/>
    <p:sldId id="296" r:id="rId20"/>
    <p:sldId id="326" r:id="rId21"/>
    <p:sldId id="327" r:id="rId22"/>
    <p:sldId id="342" r:id="rId23"/>
    <p:sldId id="343" r:id="rId24"/>
    <p:sldId id="344" r:id="rId25"/>
  </p:sldIdLst>
  <p:sldSz cx="18288000" cy="10287000"/>
  <p:notesSz cx="18288000" cy="10287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3054"/>
    <a:srgbClr val="F7994B"/>
    <a:srgbClr val="E9FBF5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18" autoAdjust="0"/>
    <p:restoredTop sz="94660"/>
  </p:normalViewPr>
  <p:slideViewPr>
    <p:cSldViewPr>
      <p:cViewPr varScale="1">
        <p:scale>
          <a:sx n="73" d="100"/>
          <a:sy n="73" d="100"/>
        </p:scale>
        <p:origin x="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07035-520A-457D-9593-C1F9A714E44A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5E2BB-2A23-412A-B598-E7FB00673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31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2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0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3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42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4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46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5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17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19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55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27243" y="728698"/>
            <a:ext cx="10233512" cy="1040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9566910"/>
            <a:ext cx="4206240" cy="276999"/>
          </a:xfrm>
        </p:spPr>
        <p:txBody>
          <a:bodyPr/>
          <a:lstStyle/>
          <a:p>
            <a:fld id="{0D55E140-0E3D-4D36-9460-4E51349F9F56}" type="datetimeFigureOut">
              <a:rPr lang="pt-BR" smtClean="0"/>
              <a:t>14/08/2020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17920" y="9566910"/>
            <a:ext cx="5852160" cy="276999"/>
          </a:xfr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3167361" y="9566910"/>
            <a:ext cx="4206240" cy="276999"/>
          </a:xfrm>
        </p:spPr>
        <p:txBody>
          <a:bodyPr/>
          <a:lstStyle/>
          <a:p>
            <a:fld id="{C14FB784-2338-4D4B-A868-93D8C66AF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47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7999" cy="10286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8371" y="3579074"/>
            <a:ext cx="15479394" cy="57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8371" y="4130946"/>
            <a:ext cx="15478125" cy="5622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vanrij@ifam.edu.br" TargetMode="External"/><Relationship Id="rId4" Type="http://schemas.openxmlformats.org/officeDocument/2006/relationships/hyperlink" Target="mailto:maquine@ifam.edu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sicologia_cmdi@ifam.edu.b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ecepcao.diren@ifam.edu.br" TargetMode="External"/><Relationship Id="rId4" Type="http://schemas.openxmlformats.org/officeDocument/2006/relationships/hyperlink" Target="mailto:diren_cmdi@ifam.edu.b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7999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66529" y="3401185"/>
            <a:ext cx="10147300" cy="869469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2700" marR="5080" algn="ctr">
              <a:lnSpc>
                <a:spcPts val="5520"/>
              </a:lnSpc>
              <a:spcBef>
                <a:spcPts val="1280"/>
              </a:spcBef>
            </a:pPr>
            <a:endParaRPr sz="5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87554" y="8331651"/>
            <a:ext cx="3905249" cy="1819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428B15-75E1-4F6A-86FB-0459755B0942}"/>
              </a:ext>
            </a:extLst>
          </p:cNvPr>
          <p:cNvSpPr txBox="1"/>
          <p:nvPr/>
        </p:nvSpPr>
        <p:spPr>
          <a:xfrm>
            <a:off x="4572000" y="136321"/>
            <a:ext cx="5562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radley Hand ITC" panose="03070402050302030203" pitchFamily="66" charset="0"/>
                <a:cs typeface="Aldhabi" panose="020B0604020202020204" pitchFamily="2" charset="-78"/>
              </a:rPr>
              <a:t>REUNIÃO PRESENCIAL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DB702D2-DD80-480D-BD60-DEDDF56EE11A}"/>
              </a:ext>
            </a:extLst>
          </p:cNvPr>
          <p:cNvSpPr/>
          <p:nvPr/>
        </p:nvSpPr>
        <p:spPr>
          <a:xfrm>
            <a:off x="4272678" y="2950272"/>
            <a:ext cx="13335000" cy="52453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CHAMADA PARA</a:t>
            </a: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AVALIAÇÃO DIAGNÓSTICA</a:t>
            </a: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endParaRPr lang="pt-B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/>
              </a:rPr>
              <a:t>Ensino Médio - INTEGRADO</a:t>
            </a:r>
            <a:endParaRPr lang="pt-BR" sz="7200" b="1" dirty="0">
              <a:solidFill>
                <a:srgbClr val="FF0000"/>
              </a:solidFill>
              <a:latin typeface="Arial Rounded MT Bold" panose="020F07040305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77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847837"/>
          </a:xfrm>
          <a:prstGeom prst="rect">
            <a:avLst/>
          </a:prstGeom>
        </p:spPr>
      </p:pic>
      <p:sp>
        <p:nvSpPr>
          <p:cNvPr id="28" name="Retângulo 27"/>
          <p:cNvSpPr/>
          <p:nvPr/>
        </p:nvSpPr>
        <p:spPr>
          <a:xfrm>
            <a:off x="14368177" y="538143"/>
            <a:ext cx="3544933" cy="518656"/>
          </a:xfrm>
          <a:prstGeom prst="rect">
            <a:avLst/>
          </a:prstGeom>
          <a:solidFill>
            <a:srgbClr val="053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49"/>
          </a:p>
        </p:txBody>
      </p:sp>
      <p:sp>
        <p:nvSpPr>
          <p:cNvPr id="29" name="CaixaDeTexto 28"/>
          <p:cNvSpPr txBox="1"/>
          <p:nvPr/>
        </p:nvSpPr>
        <p:spPr>
          <a:xfrm>
            <a:off x="14679088" y="591642"/>
            <a:ext cx="2923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>
                <a:solidFill>
                  <a:schemeClr val="bg1"/>
                </a:solidFill>
              </a:rPr>
              <a:t>Ensino Técnico</a:t>
            </a: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9677399" y="3160771"/>
            <a:ext cx="7865595" cy="12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r>
              <a:rPr lang="pt-BR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05</a:t>
            </a:r>
            <a:r>
              <a:rPr lang="pt-B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– Retorno das aulas presenciais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9677399" y="5219700"/>
            <a:ext cx="7865595" cy="23364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0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OBS: </a:t>
            </a:r>
            <a:r>
              <a:rPr lang="pt-BR" sz="30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 mês de Setembro será (integralmente) de Atividades Pedagógicas Não Presenciais (</a:t>
            </a:r>
            <a:r>
              <a:rPr lang="pt-BR" sz="3000" dirty="0" err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APNPs</a:t>
            </a:r>
            <a:r>
              <a:rPr lang="pt-BR" sz="30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pt-BR" sz="3000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49168"/>
              </p:ext>
            </p:extLst>
          </p:nvPr>
        </p:nvGraphicFramePr>
        <p:xfrm>
          <a:off x="581719" y="2580102"/>
          <a:ext cx="8562281" cy="5884367"/>
        </p:xfrm>
        <a:graphic>
          <a:graphicData uri="http://schemas.openxmlformats.org/drawingml/2006/table">
            <a:tbl>
              <a:tblPr firstRow="1" firstCol="1" bandRow="1"/>
              <a:tblGrid>
                <a:gridCol w="1338303">
                  <a:extLst>
                    <a:ext uri="{9D8B030D-6E8A-4147-A177-3AD203B41FA5}">
                      <a16:colId xmlns:a16="http://schemas.microsoft.com/office/drawing/2014/main" val="3897430883"/>
                    </a:ext>
                  </a:extLst>
                </a:gridCol>
                <a:gridCol w="1195621">
                  <a:extLst>
                    <a:ext uri="{9D8B030D-6E8A-4147-A177-3AD203B41FA5}">
                      <a16:colId xmlns:a16="http://schemas.microsoft.com/office/drawing/2014/main" val="400550425"/>
                    </a:ext>
                  </a:extLst>
                </a:gridCol>
                <a:gridCol w="1195621">
                  <a:extLst>
                    <a:ext uri="{9D8B030D-6E8A-4147-A177-3AD203B41FA5}">
                      <a16:colId xmlns:a16="http://schemas.microsoft.com/office/drawing/2014/main" val="900798562"/>
                    </a:ext>
                  </a:extLst>
                </a:gridCol>
                <a:gridCol w="1243782">
                  <a:extLst>
                    <a:ext uri="{9D8B030D-6E8A-4147-A177-3AD203B41FA5}">
                      <a16:colId xmlns:a16="http://schemas.microsoft.com/office/drawing/2014/main" val="3436280411"/>
                    </a:ext>
                  </a:extLst>
                </a:gridCol>
                <a:gridCol w="1195621">
                  <a:extLst>
                    <a:ext uri="{9D8B030D-6E8A-4147-A177-3AD203B41FA5}">
                      <a16:colId xmlns:a16="http://schemas.microsoft.com/office/drawing/2014/main" val="3276576304"/>
                    </a:ext>
                  </a:extLst>
                </a:gridCol>
                <a:gridCol w="1195621">
                  <a:extLst>
                    <a:ext uri="{9D8B030D-6E8A-4147-A177-3AD203B41FA5}">
                      <a16:colId xmlns:a16="http://schemas.microsoft.com/office/drawing/2014/main" val="2956070659"/>
                    </a:ext>
                  </a:extLst>
                </a:gridCol>
                <a:gridCol w="1197712">
                  <a:extLst>
                    <a:ext uri="{9D8B030D-6E8A-4147-A177-3AD203B41FA5}">
                      <a16:colId xmlns:a16="http://schemas.microsoft.com/office/drawing/2014/main" val="3459029159"/>
                    </a:ext>
                  </a:extLst>
                </a:gridCol>
              </a:tblGrid>
              <a:tr h="65046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OUTUBRO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160163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856180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36400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77471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48930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938741"/>
                  </a:ext>
                </a:extLst>
              </a:tr>
              <a:tr h="6504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0794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82367"/>
                  </a:ext>
                </a:extLst>
              </a:tr>
              <a:tr h="1331084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Letivos:</a:t>
                      </a: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21 +</a:t>
                      </a:r>
                      <a:r>
                        <a:rPr lang="pt-BR" sz="3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= 25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Integrado: 21 + 4 (2ª Etapa).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62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3"/>
            <a:ext cx="18287999" cy="1847837"/>
          </a:xfrm>
          <a:prstGeom prst="rect">
            <a:avLst/>
          </a:prstGeom>
        </p:spPr>
      </p:pic>
      <p:sp>
        <p:nvSpPr>
          <p:cNvPr id="26" name="Estrela de 5 Pontas 25"/>
          <p:cNvSpPr/>
          <p:nvPr/>
        </p:nvSpPr>
        <p:spPr>
          <a:xfrm>
            <a:off x="12073922" y="9630158"/>
            <a:ext cx="195298" cy="11951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49"/>
          </a:p>
        </p:txBody>
      </p:sp>
      <p:sp>
        <p:nvSpPr>
          <p:cNvPr id="28" name="Retângulo 27"/>
          <p:cNvSpPr/>
          <p:nvPr/>
        </p:nvSpPr>
        <p:spPr>
          <a:xfrm>
            <a:off x="14173200" y="615505"/>
            <a:ext cx="3544933" cy="336995"/>
          </a:xfrm>
          <a:prstGeom prst="rect">
            <a:avLst/>
          </a:prstGeom>
          <a:solidFill>
            <a:srgbClr val="053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49"/>
          </a:p>
        </p:txBody>
      </p:sp>
      <p:sp>
        <p:nvSpPr>
          <p:cNvPr id="29" name="CaixaDeTexto 28"/>
          <p:cNvSpPr txBox="1"/>
          <p:nvPr/>
        </p:nvSpPr>
        <p:spPr>
          <a:xfrm>
            <a:off x="14147161" y="489698"/>
            <a:ext cx="3570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>
                <a:solidFill>
                  <a:schemeClr val="bg1"/>
                </a:solidFill>
              </a:rPr>
              <a:t>Ensino Técnico</a:t>
            </a:r>
          </a:p>
        </p:txBody>
      </p:sp>
      <p:sp>
        <p:nvSpPr>
          <p:cNvPr id="31" name="Text Box 1"/>
          <p:cNvSpPr txBox="1">
            <a:spLocks noChangeArrowheads="1"/>
          </p:cNvSpPr>
          <p:nvPr/>
        </p:nvSpPr>
        <p:spPr bwMode="auto">
          <a:xfrm>
            <a:off x="9107533" y="1569580"/>
            <a:ext cx="8610600" cy="8258773"/>
          </a:xfrm>
          <a:prstGeom prst="rect">
            <a:avLst/>
          </a:prstGeom>
          <a:noFill/>
          <a:ln>
            <a:noFill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09 - Término da 3ª Etapa – Integrado; </a:t>
            </a:r>
            <a:r>
              <a:rPr lang="pt-BR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Carga </a:t>
            </a:r>
            <a:r>
              <a:rPr 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horária total: 1680h.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dirty="0">
                <a:latin typeface="Comic Sans MS" panose="030F0702030302020204" pitchFamily="66" charset="0"/>
              </a:rPr>
              <a:t>10 - Convocação para Exames Finais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dirty="0">
                <a:latin typeface="Comic Sans MS" panose="030F0702030302020204" pitchFamily="66" charset="0"/>
              </a:rPr>
              <a:t>11 e 12 - Exames Finais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dirty="0">
                <a:latin typeface="Comic Sans MS" panose="030F0702030302020204" pitchFamily="66" charset="0"/>
              </a:rPr>
              <a:t>15 - Lançamento de notas no SIGAA /Levantamento e organização para o conselho de classe final (Setor pedagógico) – Forma Integrada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dirty="0">
                <a:latin typeface="Comic Sans MS" panose="030F0702030302020204" pitchFamily="66" charset="0"/>
              </a:rPr>
              <a:t>16 e 17 - Conselhos de Classe Finais – Forma Integrada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dirty="0">
                <a:latin typeface="Comic Sans MS" panose="030F0702030302020204" pitchFamily="66" charset="0"/>
              </a:rPr>
              <a:t>19 - Publicação das atas finais - Forma Integrada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dirty="0">
                <a:latin typeface="Comic Sans MS" panose="030F0702030302020204" pitchFamily="66" charset="0"/>
              </a:rPr>
              <a:t>23 – Cerimônia de Formatura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30 – Início do Ano LETIVO 2021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43166"/>
              </p:ext>
            </p:extLst>
          </p:nvPr>
        </p:nvGraphicFramePr>
        <p:xfrm>
          <a:off x="555172" y="2421660"/>
          <a:ext cx="8000998" cy="6232494"/>
        </p:xfrm>
        <a:graphic>
          <a:graphicData uri="http://schemas.openxmlformats.org/drawingml/2006/table">
            <a:tbl>
              <a:tblPr firstRow="1" firstCol="1" bandRow="1"/>
              <a:tblGrid>
                <a:gridCol w="1272912">
                  <a:extLst>
                    <a:ext uri="{9D8B030D-6E8A-4147-A177-3AD203B41FA5}">
                      <a16:colId xmlns:a16="http://schemas.microsoft.com/office/drawing/2014/main" val="4172691480"/>
                    </a:ext>
                  </a:extLst>
                </a:gridCol>
                <a:gridCol w="1114776">
                  <a:extLst>
                    <a:ext uri="{9D8B030D-6E8A-4147-A177-3AD203B41FA5}">
                      <a16:colId xmlns:a16="http://schemas.microsoft.com/office/drawing/2014/main" val="3327244749"/>
                    </a:ext>
                  </a:extLst>
                </a:gridCol>
                <a:gridCol w="1114776">
                  <a:extLst>
                    <a:ext uri="{9D8B030D-6E8A-4147-A177-3AD203B41FA5}">
                      <a16:colId xmlns:a16="http://schemas.microsoft.com/office/drawing/2014/main" val="459041152"/>
                    </a:ext>
                  </a:extLst>
                </a:gridCol>
                <a:gridCol w="1159676">
                  <a:extLst>
                    <a:ext uri="{9D8B030D-6E8A-4147-A177-3AD203B41FA5}">
                      <a16:colId xmlns:a16="http://schemas.microsoft.com/office/drawing/2014/main" val="3819565273"/>
                    </a:ext>
                  </a:extLst>
                </a:gridCol>
                <a:gridCol w="1114776">
                  <a:extLst>
                    <a:ext uri="{9D8B030D-6E8A-4147-A177-3AD203B41FA5}">
                      <a16:colId xmlns:a16="http://schemas.microsoft.com/office/drawing/2014/main" val="2965989634"/>
                    </a:ext>
                  </a:extLst>
                </a:gridCol>
                <a:gridCol w="1112041">
                  <a:extLst>
                    <a:ext uri="{9D8B030D-6E8A-4147-A177-3AD203B41FA5}">
                      <a16:colId xmlns:a16="http://schemas.microsoft.com/office/drawing/2014/main" val="2849029092"/>
                    </a:ext>
                  </a:extLst>
                </a:gridCol>
                <a:gridCol w="1112041">
                  <a:extLst>
                    <a:ext uri="{9D8B030D-6E8A-4147-A177-3AD203B41FA5}">
                      <a16:colId xmlns:a16="http://schemas.microsoft.com/office/drawing/2014/main" val="2005684753"/>
                    </a:ext>
                  </a:extLst>
                </a:gridCol>
              </a:tblGrid>
              <a:tr h="619634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MARÇO - 2021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791895"/>
                  </a:ext>
                </a:extLst>
              </a:tr>
              <a:tr h="619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270367"/>
                  </a:ext>
                </a:extLst>
              </a:tr>
              <a:tr h="6196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08939"/>
                  </a:ext>
                </a:extLst>
              </a:tr>
              <a:tr h="85509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56004"/>
                  </a:ext>
                </a:extLst>
              </a:tr>
              <a:tr h="85509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210949"/>
                  </a:ext>
                </a:extLst>
              </a:tr>
              <a:tr h="6196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accent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723513"/>
                  </a:ext>
                </a:extLst>
              </a:tr>
              <a:tr h="6196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352234"/>
                  </a:ext>
                </a:extLst>
              </a:tr>
              <a:tr h="1424134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Letivos:</a:t>
                      </a: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 +</a:t>
                      </a:r>
                      <a:r>
                        <a:rPr lang="pt-BR" sz="2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= 8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Integrado: 7+1 (3ª Etapa</a:t>
                      </a:r>
                      <a:r>
                        <a:rPr lang="pt-BR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2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876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5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B825DB-1C6F-4D34-8176-9645A1C44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876300"/>
            <a:ext cx="15811850" cy="1477328"/>
          </a:xfrm>
        </p:spPr>
        <p:txBody>
          <a:bodyPr/>
          <a:lstStyle/>
          <a:p>
            <a:pPr algn="ctr"/>
            <a:r>
              <a:rPr lang="pt-BR" sz="4800" b="1" dirty="0" smtClean="0"/>
              <a:t>Datas de Início e Fim das Etapas </a:t>
            </a:r>
          </a:p>
          <a:p>
            <a:pPr algn="ctr"/>
            <a:r>
              <a:rPr lang="pt-BR" sz="4800" b="1" dirty="0" smtClean="0"/>
              <a:t>Ano Letivo - 2020:</a:t>
            </a:r>
            <a:endParaRPr lang="pt-BR" sz="4800" b="1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4FC287F7-AC6A-43E0-895A-CFC3F0F351BB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ACF5621-BEE6-428F-9AB8-2C935F179FCC}"/>
              </a:ext>
            </a:extLst>
          </p:cNvPr>
          <p:cNvPicPr/>
          <p:nvPr/>
        </p:nvPicPr>
        <p:blipFill rotWithShape="1">
          <a:blip r:embed="rId4"/>
          <a:srcRect l="27833" t="46634" r="39777" b="12753"/>
          <a:stretch/>
        </p:blipFill>
        <p:spPr bwMode="auto">
          <a:xfrm>
            <a:off x="2362200" y="2857499"/>
            <a:ext cx="14483288" cy="63392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97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CDF17F1-E435-449D-ADB2-D8D3175702C2}"/>
              </a:ext>
            </a:extLst>
          </p:cNvPr>
          <p:cNvSpPr txBox="1"/>
          <p:nvPr/>
        </p:nvSpPr>
        <p:spPr>
          <a:xfrm flipH="1">
            <a:off x="1" y="13607"/>
            <a:ext cx="15914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rgbClr val="F38224"/>
                </a:solidFill>
                <a:latin typeface="Britannic Bold" panose="020B0903060703020204" pitchFamily="34" charset="0"/>
              </a:rPr>
              <a:t>Proposta de Organização de Carga Horária por </a:t>
            </a:r>
            <a:r>
              <a:rPr lang="pt-BR" sz="6000" dirty="0" smtClean="0">
                <a:solidFill>
                  <a:srgbClr val="F38224"/>
                </a:solidFill>
                <a:latin typeface="Britannic Bold" panose="020B0903060703020204" pitchFamily="34" charset="0"/>
              </a:rPr>
              <a:t>Ciclo</a:t>
            </a:r>
            <a:endParaRPr lang="pt-BR" sz="6000" dirty="0">
              <a:solidFill>
                <a:srgbClr val="F38224"/>
              </a:solidFill>
              <a:latin typeface="Britannic Bold" panose="020B0903060703020204" pitchFamily="34" charset="0"/>
            </a:endParaRPr>
          </a:p>
        </p:txBody>
      </p:sp>
      <p:pic>
        <p:nvPicPr>
          <p:cNvPr id="5" name="Imagem 4" descr="Uma imagem contendo texto, parede de papel&#10;&#10;Descrição gerada automaticamente">
            <a:extLst>
              <a:ext uri="{FF2B5EF4-FFF2-40B4-BE49-F238E27FC236}">
                <a16:creationId xmlns:a16="http://schemas.microsoft.com/office/drawing/2014/main" id="{E0E421A4-7DC5-4F92-AA6F-1273014CA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197837"/>
            <a:ext cx="8086842" cy="6298463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071C809-F015-498C-8FC2-88A290C0968F}"/>
              </a:ext>
            </a:extLst>
          </p:cNvPr>
          <p:cNvSpPr/>
          <p:nvPr/>
        </p:nvSpPr>
        <p:spPr>
          <a:xfrm>
            <a:off x="1152561" y="9405257"/>
            <a:ext cx="7153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</a:rPr>
              <a:t>https://</a:t>
            </a:r>
            <a:r>
              <a:rPr lang="pt-BR" sz="2000" dirty="0">
                <a:solidFill>
                  <a:srgbClr val="0070C0"/>
                </a:solidFill>
              </a:rPr>
              <a:t>www.metropoles.com/saude/novo-normal-modelo-de-quarentena-intermitente-pode-ser-solucao-sem-vacina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7044518C-F97A-4B1A-8D60-55D6F996F16A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tângulo 1"/>
          <p:cNvSpPr/>
          <p:nvPr/>
        </p:nvSpPr>
        <p:spPr>
          <a:xfrm>
            <a:off x="2495276" y="8476680"/>
            <a:ext cx="44678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6000" dirty="0">
                <a:solidFill>
                  <a:srgbClr val="FF0000"/>
                </a:solidFill>
                <a:latin typeface="Britannic Bold" panose="020B0903060703020204" pitchFamily="34" charset="0"/>
              </a:rPr>
              <a:t>Método 10-4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C92143C-63AE-4B97-8367-BC4BFF62C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3040469"/>
            <a:ext cx="8156106" cy="62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7160" tIns="68580" rIns="137160" bIns="6858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371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BR" sz="4000" dirty="0">
                <a:latin typeface="Abadi Extra Light" panose="020B0604020202020204" pitchFamily="34" charset="0"/>
              </a:rPr>
              <a:t>A regra é baseada no período de latência do vírus, ou seja, no lapso de tempo entre uma pessoa ser infectada e infectar outras. Esse tempo é calculado em três dias e a partir daí surge o modelo: 4 dias na escola e 10 dias de confinamento</a:t>
            </a:r>
            <a:r>
              <a:rPr lang="pt-PT" altLang="pt-BR" sz="4000" dirty="0" smtClean="0">
                <a:latin typeface="Abadi Extra Light" panose="020B0604020202020204" pitchFamily="34" charset="0"/>
              </a:rPr>
              <a:t>. </a:t>
            </a:r>
            <a:r>
              <a:rPr lang="pt-BR" sz="4000" dirty="0" smtClean="0"/>
              <a:t>O </a:t>
            </a:r>
            <a:r>
              <a:rPr lang="pt-BR" sz="4000" dirty="0"/>
              <a:t>objetivo é reduzir o </a:t>
            </a:r>
            <a:r>
              <a:rPr lang="pt-BR" sz="4000" dirty="0" smtClean="0"/>
              <a:t>chamado número </a:t>
            </a:r>
            <a:r>
              <a:rPr lang="pt-BR" sz="4000" dirty="0"/>
              <a:t>básico de reprodução ou </a:t>
            </a:r>
            <a:r>
              <a:rPr lang="pt-BR" sz="4000" dirty="0" smtClean="0"/>
              <a:t>R0.</a:t>
            </a:r>
            <a:endParaRPr lang="pt-PT" altLang="pt-BR" sz="4000" dirty="0">
              <a:latin typeface="Abadi Extra Light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1B43C0B-3408-44ED-8480-5BC24DD45565}"/>
              </a:ext>
            </a:extLst>
          </p:cNvPr>
          <p:cNvSpPr txBox="1"/>
          <p:nvPr/>
        </p:nvSpPr>
        <p:spPr>
          <a:xfrm>
            <a:off x="11760459" y="1714500"/>
            <a:ext cx="4529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>
                <a:solidFill>
                  <a:srgbClr val="002060"/>
                </a:solidFill>
              </a:rPr>
              <a:t>Como funciona?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FE934B5-FD35-4245-9732-A425373D6F62}"/>
              </a:ext>
            </a:extLst>
          </p:cNvPr>
          <p:cNvSpPr/>
          <p:nvPr/>
        </p:nvSpPr>
        <p:spPr>
          <a:xfrm>
            <a:off x="10424971" y="2443539"/>
            <a:ext cx="63561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srgbClr val="0070C0"/>
                </a:solidFill>
              </a:rPr>
              <a:t>https://www.bbc.com/portuguese/internacional-52650569</a:t>
            </a:r>
          </a:p>
        </p:txBody>
      </p:sp>
    </p:spTree>
    <p:extLst>
      <p:ext uri="{BB962C8B-B14F-4D97-AF65-F5344CB8AC3E}">
        <p14:creationId xmlns:p14="http://schemas.microsoft.com/office/powerpoint/2010/main" val="25704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desenho, quarto, placar&#10;&#10;Descrição gerada automaticamente">
            <a:extLst>
              <a:ext uri="{FF2B5EF4-FFF2-40B4-BE49-F238E27FC236}">
                <a16:creationId xmlns:a16="http://schemas.microsoft.com/office/drawing/2014/main" id="{7F6DC97F-0EBE-4B92-ACFD-8E64C62AE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01" y="419100"/>
            <a:ext cx="15952987" cy="79248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FCA2DA0B-224C-4B95-90E5-D3A77B3A4AE0}"/>
              </a:ext>
            </a:extLst>
          </p:cNvPr>
          <p:cNvSpPr/>
          <p:nvPr/>
        </p:nvSpPr>
        <p:spPr>
          <a:xfrm>
            <a:off x="228600" y="8496300"/>
            <a:ext cx="177285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dirty="0"/>
              <a:t>R0 do </a:t>
            </a:r>
            <a:r>
              <a:rPr lang="pt-BR" sz="3000" dirty="0" err="1"/>
              <a:t>coronavírus</a:t>
            </a:r>
            <a:r>
              <a:rPr lang="pt-BR" sz="3000" dirty="0"/>
              <a:t> é aproximadamente 3. Isso significa que uma pessoa infectada infecta três outras, em média</a:t>
            </a:r>
            <a:r>
              <a:rPr lang="pt-BR" sz="3000" dirty="0" smtClean="0"/>
              <a:t>.</a:t>
            </a:r>
          </a:p>
          <a:p>
            <a:pPr algn="ctr"/>
            <a:r>
              <a:rPr lang="pt-BR" sz="3000" dirty="0" smtClean="0"/>
              <a:t>Utilizando o Método 10-4, o contágio não chega a um indivíduo. </a:t>
            </a:r>
            <a:endParaRPr lang="pt-BR" sz="30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8570387-790B-4A60-8361-FAE25DA13FFB}"/>
              </a:ext>
            </a:extLst>
          </p:cNvPr>
          <p:cNvSpPr/>
          <p:nvPr/>
        </p:nvSpPr>
        <p:spPr>
          <a:xfrm>
            <a:off x="4849842" y="9507498"/>
            <a:ext cx="848610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700" dirty="0">
                <a:solidFill>
                  <a:srgbClr val="0070C0"/>
                </a:solidFill>
              </a:rPr>
              <a:t>https://www.bbc.com/portuguese/internacional-52650569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8964EB69-F8AB-4FE6-9BBA-0430F72E31EC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11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12B5D693-52FF-403A-91BE-A9DBA68D81F1}"/>
              </a:ext>
            </a:extLst>
          </p:cNvPr>
          <p:cNvGrpSpPr/>
          <p:nvPr/>
        </p:nvGrpSpPr>
        <p:grpSpPr>
          <a:xfrm>
            <a:off x="380998" y="1028700"/>
            <a:ext cx="8077202" cy="8799846"/>
            <a:chOff x="431990" y="2855796"/>
            <a:chExt cx="4435431" cy="4028553"/>
          </a:xfrm>
        </p:grpSpPr>
        <p:sp>
          <p:nvSpPr>
            <p:cNvPr id="3" name="Elipse 2">
              <a:extLst>
                <a:ext uri="{FF2B5EF4-FFF2-40B4-BE49-F238E27FC236}">
                  <a16:creationId xmlns:a16="http://schemas.microsoft.com/office/drawing/2014/main" id="{E566B0AD-69BC-4358-B8CB-66C5892FE6C7}"/>
                </a:ext>
              </a:extLst>
            </p:cNvPr>
            <p:cNvSpPr/>
            <p:nvPr/>
          </p:nvSpPr>
          <p:spPr>
            <a:xfrm>
              <a:off x="431990" y="2855796"/>
              <a:ext cx="4435431" cy="4028553"/>
            </a:xfrm>
            <a:prstGeom prst="ellipse">
              <a:avLst/>
            </a:prstGeom>
            <a:solidFill>
              <a:srgbClr val="1257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pt-BR" sz="2700" dirty="0"/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FD394B4F-1664-46E0-A8F9-F7AE459E18B1}"/>
                </a:ext>
              </a:extLst>
            </p:cNvPr>
            <p:cNvSpPr txBox="1"/>
            <p:nvPr/>
          </p:nvSpPr>
          <p:spPr>
            <a:xfrm flipH="1">
              <a:off x="966051" y="3408133"/>
              <a:ext cx="3367308" cy="45344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2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</a:p>
          </p:txBody>
        </p:sp>
      </p:grpSp>
      <p:sp>
        <p:nvSpPr>
          <p:cNvPr id="5" name="Rectangle 1">
            <a:extLst>
              <a:ext uri="{FF2B5EF4-FFF2-40B4-BE49-F238E27FC236}">
                <a16:creationId xmlns:a16="http://schemas.microsoft.com/office/drawing/2014/main" id="{A0E1AEAD-A461-4D32-BF31-F35A0822E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497" y="2653894"/>
            <a:ext cx="5510202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7160" tIns="68580" rIns="137160" bIns="6858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71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BR" sz="42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Aplicado </a:t>
            </a:r>
            <a:r>
              <a:rPr lang="pt-PT" altLang="pt-BR" sz="4200" b="1" dirty="0" smtClean="0">
                <a:solidFill>
                  <a:schemeClr val="bg1"/>
                </a:solidFill>
                <a:latin typeface="Abadi Extra Light" panose="020B0204020104020204" pitchFamily="34" charset="0"/>
              </a:rPr>
              <a:t>ao CMDI, nos cursos  de PROEJA  e Subsequente,</a:t>
            </a:r>
          </a:p>
          <a:p>
            <a:pPr algn="ctr" defTabSz="1371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BR" sz="4200" b="1" dirty="0" smtClean="0">
                <a:solidFill>
                  <a:schemeClr val="bg1"/>
                </a:solidFill>
                <a:latin typeface="Abadi Extra Light" panose="020B0204020104020204" pitchFamily="34" charset="0"/>
              </a:rPr>
              <a:t>implica </a:t>
            </a:r>
            <a:r>
              <a:rPr lang="pt-PT" altLang="pt-BR" sz="42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dividir as turmas </a:t>
            </a:r>
            <a:r>
              <a:rPr lang="pt-PT" altLang="pt-BR" sz="4200" b="1" dirty="0" smtClean="0">
                <a:solidFill>
                  <a:schemeClr val="bg1"/>
                </a:solidFill>
                <a:latin typeface="Abadi Extra Light" panose="020B0204020104020204" pitchFamily="34" charset="0"/>
              </a:rPr>
              <a:t>com mais de 20 alunos e organizar da </a:t>
            </a:r>
            <a:r>
              <a:rPr lang="pt-PT" altLang="pt-BR" sz="42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seguinte maneira: 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7D34557E-832A-4528-913E-F2A911D1CF0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1AC7948-EE60-48A9-954A-D5578FEB9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583654"/>
              </p:ext>
            </p:extLst>
          </p:nvPr>
        </p:nvGraphicFramePr>
        <p:xfrm>
          <a:off x="8736481" y="1508595"/>
          <a:ext cx="9061662" cy="833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263">
                  <a:extLst>
                    <a:ext uri="{9D8B030D-6E8A-4147-A177-3AD203B41FA5}">
                      <a16:colId xmlns:a16="http://schemas.microsoft.com/office/drawing/2014/main" val="3569501472"/>
                    </a:ext>
                  </a:extLst>
                </a:gridCol>
                <a:gridCol w="3608845">
                  <a:extLst>
                    <a:ext uri="{9D8B030D-6E8A-4147-A177-3AD203B41FA5}">
                      <a16:colId xmlns:a16="http://schemas.microsoft.com/office/drawing/2014/main" val="103360371"/>
                    </a:ext>
                  </a:extLst>
                </a:gridCol>
                <a:gridCol w="3020554">
                  <a:extLst>
                    <a:ext uri="{9D8B030D-6E8A-4147-A177-3AD203B41FA5}">
                      <a16:colId xmlns:a16="http://schemas.microsoft.com/office/drawing/2014/main" val="4140977719"/>
                    </a:ext>
                  </a:extLst>
                </a:gridCol>
              </a:tblGrid>
              <a:tr h="602328">
                <a:tc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SEMANA</a:t>
                      </a:r>
                    </a:p>
                  </a:txBody>
                  <a:tcPr marL="137160" marR="137160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GRUPO A</a:t>
                      </a:r>
                    </a:p>
                  </a:txBody>
                  <a:tcPr marL="137160" marR="137160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GRUPO B</a:t>
                      </a:r>
                    </a:p>
                  </a:txBody>
                  <a:tcPr marL="137160" marR="137160" marT="68580" marB="68580"/>
                </a:tc>
                <a:extLst>
                  <a:ext uri="{0D108BD9-81ED-4DB2-BD59-A6C34878D82A}">
                    <a16:rowId xmlns:a16="http://schemas.microsoft.com/office/drawing/2014/main" val="181389325"/>
                  </a:ext>
                </a:extLst>
              </a:tr>
              <a:tr h="2880360">
                <a:tc>
                  <a:txBody>
                    <a:bodyPr/>
                    <a:lstStyle/>
                    <a:p>
                      <a:pPr algn="ctr"/>
                      <a:r>
                        <a:rPr lang="pt-BR" sz="4000" b="1" dirty="0" smtClean="0"/>
                        <a:t>1ª </a:t>
                      </a:r>
                    </a:p>
                    <a:p>
                      <a:pPr algn="ctr"/>
                      <a:r>
                        <a:rPr lang="pt-BR" sz="4000" b="1" dirty="0" smtClean="0"/>
                        <a:t>Semana</a:t>
                      </a:r>
                      <a:endParaRPr lang="pt-BR" sz="4000" b="1" dirty="0"/>
                    </a:p>
                  </a:txBody>
                  <a:tcPr marL="137160" marR="137160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4000" dirty="0"/>
                        <a:t>Frequenta o </a:t>
                      </a:r>
                      <a:r>
                        <a:rPr lang="pt-PT" sz="4000" i="1" dirty="0"/>
                        <a:t>campus</a:t>
                      </a:r>
                      <a:r>
                        <a:rPr lang="pt-PT" sz="4000" dirty="0"/>
                        <a:t> na primeira semana de segunda a quinta-feira</a:t>
                      </a:r>
                      <a:endParaRPr lang="pt-BR" sz="4000" dirty="0"/>
                    </a:p>
                  </a:txBody>
                  <a:tcPr marL="137160" marR="137160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 smtClean="0"/>
                        <a:t>ISOLADO</a:t>
                      </a:r>
                      <a:endParaRPr lang="pt-BR" sz="4000" dirty="0"/>
                    </a:p>
                    <a:p>
                      <a:pPr algn="ctr"/>
                      <a:r>
                        <a:rPr lang="pt-BR" sz="4000" dirty="0"/>
                        <a:t>Em APNP</a:t>
                      </a:r>
                    </a:p>
                  </a:txBody>
                  <a:tcPr marL="137160" marR="137160" marT="68580" marB="68580" anchor="ctr"/>
                </a:tc>
                <a:extLst>
                  <a:ext uri="{0D108BD9-81ED-4DB2-BD59-A6C34878D82A}">
                    <a16:rowId xmlns:a16="http://schemas.microsoft.com/office/drawing/2014/main" val="3073708952"/>
                  </a:ext>
                </a:extLst>
              </a:tr>
              <a:tr h="28803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1" dirty="0" smtClean="0"/>
                        <a:t>2ª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1" dirty="0" smtClean="0"/>
                        <a:t>Semana</a:t>
                      </a:r>
                      <a:endParaRPr lang="pt-BR" sz="4000" b="1" dirty="0"/>
                    </a:p>
                    <a:p>
                      <a:pPr algn="ctr"/>
                      <a:endParaRPr lang="pt-BR" sz="4000" dirty="0"/>
                    </a:p>
                  </a:txBody>
                  <a:tcPr marL="137160" marR="137160" marT="68580" marB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4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4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dirty="0"/>
                        <a:t>ISOLADO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dirty="0"/>
                        <a:t>Em APNP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4000" dirty="0"/>
                    </a:p>
                    <a:p>
                      <a:pPr algn="ctr"/>
                      <a:endParaRPr lang="pt-BR" sz="4000" dirty="0"/>
                    </a:p>
                  </a:txBody>
                  <a:tcPr marL="137160" marR="137160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4000" dirty="0"/>
                        <a:t>Frequenta o </a:t>
                      </a:r>
                      <a:r>
                        <a:rPr lang="pt-PT" sz="4000" i="1" dirty="0"/>
                        <a:t>campus</a:t>
                      </a:r>
                      <a:r>
                        <a:rPr lang="pt-PT" sz="4000" dirty="0"/>
                        <a:t> na segunda semana de segunda a quinta-feira</a:t>
                      </a:r>
                      <a:endParaRPr lang="pt-BR" sz="4000" dirty="0"/>
                    </a:p>
                  </a:txBody>
                  <a:tcPr marL="137160" marR="137160" marT="68580" marB="68580" anchor="ctr"/>
                </a:tc>
                <a:extLst>
                  <a:ext uri="{0D108BD9-81ED-4DB2-BD59-A6C34878D82A}">
                    <a16:rowId xmlns:a16="http://schemas.microsoft.com/office/drawing/2014/main" val="23983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80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1DC93C4-CA79-4751-89FE-A6EF099A91CD}"/>
              </a:ext>
            </a:extLst>
          </p:cNvPr>
          <p:cNvSpPr txBox="1"/>
          <p:nvPr/>
        </p:nvSpPr>
        <p:spPr>
          <a:xfrm>
            <a:off x="485336" y="1709224"/>
            <a:ext cx="17577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200" dirty="0"/>
          </a:p>
          <a:p>
            <a:endParaRPr lang="pt-BR" sz="4200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EB277FB-9085-4B35-BCAE-68F0090ED9B2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1DC93C4-CA79-4751-89FE-A6EF099A91CD}"/>
              </a:ext>
            </a:extLst>
          </p:cNvPr>
          <p:cNvSpPr txBox="1"/>
          <p:nvPr/>
        </p:nvSpPr>
        <p:spPr>
          <a:xfrm>
            <a:off x="3406727" y="952500"/>
            <a:ext cx="11734800" cy="80945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rgbClr val="0070C0"/>
                </a:solidFill>
              </a:rPr>
              <a:t>Divisão das turmas na Forma Integrada: </a:t>
            </a:r>
            <a:endParaRPr lang="pt-BR" sz="4800" b="1" dirty="0" smtClean="0">
              <a:solidFill>
                <a:srgbClr val="0070C0"/>
              </a:solidFill>
            </a:endParaRPr>
          </a:p>
          <a:p>
            <a:pPr algn="ctr"/>
            <a:r>
              <a:rPr lang="pt-BR" sz="4800" b="1" dirty="0" smtClean="0">
                <a:solidFill>
                  <a:srgbClr val="0070C0"/>
                </a:solidFill>
              </a:rPr>
              <a:t>(</a:t>
            </a:r>
            <a:r>
              <a:rPr lang="pt-BR" sz="4800" b="1" dirty="0">
                <a:solidFill>
                  <a:srgbClr val="0070C0"/>
                </a:solidFill>
              </a:rPr>
              <a:t>2 grupos – Grupo A e Grupo B</a:t>
            </a:r>
            <a:r>
              <a:rPr lang="pt-BR" sz="4800" b="1" dirty="0" smtClean="0">
                <a:solidFill>
                  <a:srgbClr val="0070C0"/>
                </a:solidFill>
              </a:rPr>
              <a:t>): </a:t>
            </a:r>
            <a:endParaRPr lang="pt-BR" sz="4800" b="1" dirty="0">
              <a:solidFill>
                <a:srgbClr val="0070C0"/>
              </a:solidFill>
            </a:endParaRPr>
          </a:p>
          <a:p>
            <a:pPr algn="ctr"/>
            <a:endParaRPr lang="pt-BR" sz="2000" b="1" u="sng" dirty="0" smtClean="0">
              <a:solidFill>
                <a:srgbClr val="FF0000"/>
              </a:solidFill>
            </a:endParaRPr>
          </a:p>
          <a:p>
            <a:r>
              <a:rPr lang="pt-BR" sz="4800" b="1" dirty="0">
                <a:solidFill>
                  <a:srgbClr val="FF0000"/>
                </a:solidFill>
              </a:rPr>
              <a:t>1ª Semana GA: </a:t>
            </a:r>
            <a:endParaRPr lang="pt-BR" sz="4800" b="1" dirty="0" smtClean="0">
              <a:solidFill>
                <a:srgbClr val="FF000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50</a:t>
            </a:r>
            <a:r>
              <a:rPr lang="pt-BR" sz="4800" dirty="0"/>
              <a:t>% dos 1ºs Anos (</a:t>
            </a:r>
            <a:r>
              <a:rPr lang="pt-BR" sz="4800" dirty="0">
                <a:solidFill>
                  <a:srgbClr val="F38224"/>
                </a:solidFill>
              </a:rPr>
              <a:t>4 salas</a:t>
            </a:r>
            <a:r>
              <a:rPr lang="pt-BR" sz="4800" dirty="0" smtClean="0"/>
              <a:t>) +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50</a:t>
            </a:r>
            <a:r>
              <a:rPr lang="pt-BR" sz="4800" dirty="0"/>
              <a:t>% dos 2ºs Anos (</a:t>
            </a:r>
            <a:r>
              <a:rPr lang="pt-BR" sz="4800" dirty="0">
                <a:solidFill>
                  <a:srgbClr val="F38224"/>
                </a:solidFill>
              </a:rPr>
              <a:t>4 salas</a:t>
            </a:r>
            <a:r>
              <a:rPr lang="pt-BR" sz="4800" dirty="0" smtClean="0"/>
              <a:t>) +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50</a:t>
            </a:r>
            <a:r>
              <a:rPr lang="pt-BR" sz="4800" dirty="0"/>
              <a:t>% dos 3ºs Anos (</a:t>
            </a:r>
            <a:r>
              <a:rPr lang="pt-BR" sz="4800" dirty="0">
                <a:solidFill>
                  <a:srgbClr val="F38224"/>
                </a:solidFill>
              </a:rPr>
              <a:t>3 salas</a:t>
            </a:r>
            <a:r>
              <a:rPr lang="pt-BR" sz="4800" dirty="0" smtClean="0"/>
              <a:t>) do </a:t>
            </a:r>
            <a:r>
              <a:rPr lang="pt-BR" sz="4800" dirty="0"/>
              <a:t>EMI</a:t>
            </a:r>
          </a:p>
          <a:p>
            <a:endParaRPr lang="pt-BR" sz="2000" dirty="0"/>
          </a:p>
          <a:p>
            <a:r>
              <a:rPr lang="pt-BR" sz="4800" b="1" dirty="0">
                <a:solidFill>
                  <a:srgbClr val="FF0000"/>
                </a:solidFill>
              </a:rPr>
              <a:t>2ª Semana GB: </a:t>
            </a:r>
            <a:endParaRPr lang="pt-BR" sz="4800" b="1" dirty="0" smtClean="0">
              <a:solidFill>
                <a:srgbClr val="FF000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50</a:t>
            </a:r>
            <a:r>
              <a:rPr lang="pt-BR" sz="4800" dirty="0"/>
              <a:t>% dos 1ºs Anos (</a:t>
            </a:r>
            <a:r>
              <a:rPr lang="pt-BR" sz="4800" dirty="0">
                <a:solidFill>
                  <a:schemeClr val="accent2"/>
                </a:solidFill>
              </a:rPr>
              <a:t>4 salas</a:t>
            </a:r>
            <a:r>
              <a:rPr lang="pt-BR" sz="4800" dirty="0" smtClean="0"/>
              <a:t>) +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50</a:t>
            </a:r>
            <a:r>
              <a:rPr lang="pt-BR" sz="4800" dirty="0"/>
              <a:t>% dos 2ºs Anos (</a:t>
            </a:r>
            <a:r>
              <a:rPr lang="pt-BR" sz="4800" dirty="0">
                <a:solidFill>
                  <a:srgbClr val="F38224"/>
                </a:solidFill>
              </a:rPr>
              <a:t>4 salas</a:t>
            </a:r>
            <a:r>
              <a:rPr lang="pt-BR" sz="4800" dirty="0" smtClean="0"/>
              <a:t>) +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50</a:t>
            </a:r>
            <a:r>
              <a:rPr lang="pt-BR" sz="4800" dirty="0"/>
              <a:t>% dos 3ºs Anos (</a:t>
            </a:r>
            <a:r>
              <a:rPr lang="pt-BR" sz="4800" dirty="0">
                <a:solidFill>
                  <a:srgbClr val="F38224"/>
                </a:solidFill>
              </a:rPr>
              <a:t>4 salas</a:t>
            </a:r>
            <a:r>
              <a:rPr lang="pt-BR" sz="4800" dirty="0" smtClean="0"/>
              <a:t>) do </a:t>
            </a:r>
            <a:r>
              <a:rPr lang="pt-BR" sz="4800" dirty="0"/>
              <a:t>EMI</a:t>
            </a:r>
          </a:p>
        </p:txBody>
      </p:sp>
    </p:spTree>
    <p:extLst>
      <p:ext uri="{BB962C8B-B14F-4D97-AF65-F5344CB8AC3E}">
        <p14:creationId xmlns:p14="http://schemas.microsoft.com/office/powerpoint/2010/main" val="3762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9501" y="45332"/>
            <a:ext cx="14249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dirty="0" smtClean="0"/>
              <a:t>Tabela Demonstrativa </a:t>
            </a:r>
            <a:r>
              <a:rPr lang="pt-BR" sz="3800" b="1" dirty="0"/>
              <a:t>do tempo em </a:t>
            </a:r>
            <a:endParaRPr lang="pt-BR" sz="3800" b="1" dirty="0" smtClean="0"/>
          </a:p>
          <a:p>
            <a:pPr algn="ctr"/>
            <a:r>
              <a:rPr lang="pt-BR" sz="3800" b="1" dirty="0" smtClean="0"/>
              <a:t>Atividade Pedagógica Presencial </a:t>
            </a:r>
            <a:r>
              <a:rPr lang="pt-BR" sz="3800" b="1" dirty="0"/>
              <a:t>(APP) </a:t>
            </a:r>
            <a:r>
              <a:rPr lang="pt-BR" sz="3800" b="1" dirty="0" smtClean="0"/>
              <a:t>e </a:t>
            </a:r>
            <a:r>
              <a:rPr lang="pt-BR" sz="3800" b="1" dirty="0"/>
              <a:t>Não Presencial (APNP)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578901" y="2402071"/>
            <a:ext cx="3354606" cy="65556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000" dirty="0"/>
              <a:t>As Atividades Pedagógicas Não Presenciais (APNP) também serão desenvolvidas nos sábados letivos indicados no Calendário Acadêmico do CMDI, sendo 12 (doze) horas para os 1º e 2º anos e 6 (seis) horas para os 3ºs anos</a:t>
            </a:r>
            <a:r>
              <a:rPr lang="pt-BR" sz="3000" b="1" dirty="0" smtClean="0"/>
              <a:t>.</a:t>
            </a:r>
            <a:endParaRPr lang="pt-BR" sz="3000" b="1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7D34557E-832A-4528-913E-F2A911D1CF0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108192"/>
              </p:ext>
            </p:extLst>
          </p:nvPr>
        </p:nvGraphicFramePr>
        <p:xfrm>
          <a:off x="522932" y="1390649"/>
          <a:ext cx="13862539" cy="8578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1495">
                  <a:extLst>
                    <a:ext uri="{9D8B030D-6E8A-4147-A177-3AD203B41FA5}">
                      <a16:colId xmlns:a16="http://schemas.microsoft.com/office/drawing/2014/main" val="1124712279"/>
                    </a:ext>
                  </a:extLst>
                </a:gridCol>
                <a:gridCol w="5650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0522">
                  <a:extLst>
                    <a:ext uri="{9D8B030D-6E8A-4147-A177-3AD203B41FA5}">
                      <a16:colId xmlns:a16="http://schemas.microsoft.com/office/drawing/2014/main" val="730588842"/>
                    </a:ext>
                  </a:extLst>
                </a:gridCol>
              </a:tblGrid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HORÁRIO</a:t>
                      </a:r>
                    </a:p>
                  </a:txBody>
                  <a:tcPr marL="137160" marR="137160" marT="68580" marB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1º</a:t>
                      </a:r>
                      <a:r>
                        <a:rPr lang="pt-BR" sz="3000" baseline="30000" dirty="0"/>
                        <a:t>S</a:t>
                      </a:r>
                      <a:r>
                        <a:rPr lang="pt-BR" sz="3000" dirty="0"/>
                        <a:t> e 2º</a:t>
                      </a:r>
                      <a:r>
                        <a:rPr lang="pt-BR" sz="3000" baseline="30000" dirty="0"/>
                        <a:t>S</a:t>
                      </a:r>
                    </a:p>
                  </a:txBody>
                  <a:tcPr marL="137160" marR="137160" marT="68580" marB="6858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dirty="0"/>
                        <a:t>3º</a:t>
                      </a:r>
                      <a:r>
                        <a:rPr lang="pt-BR" sz="3000" baseline="30000" dirty="0"/>
                        <a:t>S</a:t>
                      </a:r>
                    </a:p>
                  </a:txBody>
                  <a:tcPr marL="137160" marR="137160" marT="68580" marB="6858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472749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7h00– 7h50</a:t>
                      </a:r>
                    </a:p>
                  </a:txBody>
                  <a:tcPr marL="137160" marR="137160" marT="68580" marB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APNP</a:t>
                      </a:r>
                    </a:p>
                  </a:txBody>
                  <a:tcPr marL="137160" marR="137160" marT="68580" marB="6858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0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APNP (Horário de Atendimento)</a:t>
                      </a:r>
                    </a:p>
                  </a:txBody>
                  <a:tcPr marL="137160" marR="137160" marT="68580" marB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7h50-8h40</a:t>
                      </a:r>
                    </a:p>
                  </a:txBody>
                  <a:tcPr marL="137160" marR="137160" marT="68580" marB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APNP</a:t>
                      </a:r>
                    </a:p>
                  </a:txBody>
                  <a:tcPr marL="137160" marR="137160" marT="68580" marB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839208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8h40-9h30</a:t>
                      </a:r>
                    </a:p>
                  </a:txBody>
                  <a:tcPr marL="137160" marR="137160" marT="68580" marB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APNP (Horário de Atendimento)</a:t>
                      </a:r>
                    </a:p>
                  </a:txBody>
                  <a:tcPr marL="137160" marR="137160" marT="68580" marB="6858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291593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10h</a:t>
                      </a:r>
                      <a:r>
                        <a:rPr lang="pt-BR" sz="3000" b="0" baseline="0" dirty="0"/>
                        <a:t> -10h50</a:t>
                      </a:r>
                      <a:endParaRPr lang="pt-BR" sz="3000" b="0" dirty="0"/>
                    </a:p>
                  </a:txBody>
                  <a:tcPr marL="137160" marR="137160" marT="68580" marB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44049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10h50-11h40</a:t>
                      </a:r>
                    </a:p>
                  </a:txBody>
                  <a:tcPr marL="137160" marR="137160" marT="68580" marB="6858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925036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1" dirty="0"/>
                        <a:t>11h40-13h00</a:t>
                      </a:r>
                    </a:p>
                  </a:txBody>
                  <a:tcPr marL="137160" marR="137160" marT="68580" marB="6858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1" dirty="0"/>
                        <a:t>INTERVALO-ALMOÇO</a:t>
                      </a:r>
                    </a:p>
                  </a:txBody>
                  <a:tcPr marL="137160" marR="137160" marT="68580" marB="6858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755379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13h10-14h00</a:t>
                      </a:r>
                    </a:p>
                  </a:txBody>
                  <a:tcPr marL="137160" marR="137160" marT="68580" marB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944399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14h00-14h50</a:t>
                      </a:r>
                    </a:p>
                  </a:txBody>
                  <a:tcPr marL="137160" marR="137160" marT="68580" marB="6858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APNP (Horário de Atendimento)</a:t>
                      </a:r>
                    </a:p>
                  </a:txBody>
                  <a:tcPr marL="137160" marR="137160" marT="68580" marB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06464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14h50-15h40</a:t>
                      </a:r>
                    </a:p>
                  </a:txBody>
                  <a:tcPr marL="137160" marR="137160" marT="68580" marB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927872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15h40-16h30</a:t>
                      </a:r>
                    </a:p>
                  </a:txBody>
                  <a:tcPr marL="137160" marR="137160" marT="68580" marB="6858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715483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1" dirty="0"/>
                        <a:t>16h30-16h40</a:t>
                      </a:r>
                    </a:p>
                  </a:txBody>
                  <a:tcPr marL="137160" marR="137160" marT="68580" marB="6858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3000" b="1" dirty="0"/>
                        <a:t>INTERVALO - LANCHE</a:t>
                      </a:r>
                    </a:p>
                  </a:txBody>
                  <a:tcPr marL="137160" marR="137160" marT="68580" marB="6858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254227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16H40-17H30</a:t>
                      </a:r>
                    </a:p>
                  </a:txBody>
                  <a:tcPr marL="137160" marR="137160" marT="68580" marB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APNP (Horário de Atendimento)</a:t>
                      </a:r>
                    </a:p>
                  </a:txBody>
                  <a:tcPr marL="137160" marR="137160" marT="68580" marB="6858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78195"/>
                  </a:ext>
                </a:extLst>
              </a:tr>
              <a:tr h="612749">
                <a:tc>
                  <a:txBody>
                    <a:bodyPr/>
                    <a:lstStyle/>
                    <a:p>
                      <a:pPr algn="ctr"/>
                      <a:r>
                        <a:rPr lang="pt-BR" sz="3000" b="0" dirty="0"/>
                        <a:t>17H30-18H20</a:t>
                      </a:r>
                    </a:p>
                  </a:txBody>
                  <a:tcPr marL="137160" marR="137160" marT="68580" marB="6858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3000" b="0" dirty="0"/>
                    </a:p>
                  </a:txBody>
                  <a:tcPr marL="137160" marR="137160" marT="68580" marB="6858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0" dirty="0"/>
                        <a:t>AULA (APP)</a:t>
                      </a:r>
                    </a:p>
                  </a:txBody>
                  <a:tcPr marL="137160" marR="137160" marT="68580" marB="6858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87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CMDI\Desktop\SALAS DE AULA_17 ALUNOS.jfif">
            <a:extLst>
              <a:ext uri="{FF2B5EF4-FFF2-40B4-BE49-F238E27FC236}">
                <a16:creationId xmlns:a16="http://schemas.microsoft.com/office/drawing/2014/main" id="{0EF96636-C7FD-4843-896B-C88497CFF28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38300"/>
            <a:ext cx="14401800" cy="767715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C51E8FE9-93DF-43F8-8FC9-832022CE9AD3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868D59-B47E-42E4-B917-33D51BEF063B}"/>
              </a:ext>
            </a:extLst>
          </p:cNvPr>
          <p:cNvSpPr/>
          <p:nvPr/>
        </p:nvSpPr>
        <p:spPr>
          <a:xfrm>
            <a:off x="4305300" y="9435525"/>
            <a:ext cx="9144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ea typeface="Calibri" panose="020F0502020204030204" pitchFamily="34" charset="0"/>
              </a:rPr>
              <a:t>(Fonte: DIREN)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081FC92-C3EB-4A6E-997F-4F461AF3AF3E}"/>
              </a:ext>
            </a:extLst>
          </p:cNvPr>
          <p:cNvSpPr/>
          <p:nvPr/>
        </p:nvSpPr>
        <p:spPr>
          <a:xfrm>
            <a:off x="4394374" y="847576"/>
            <a:ext cx="89658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4000" b="1" dirty="0">
                <a:solidFill>
                  <a:srgbClr val="0000CC"/>
                </a:solidFill>
              </a:rPr>
              <a:t>Sala de Aula – Capacidade para 17 alunos</a:t>
            </a:r>
          </a:p>
        </p:txBody>
      </p:sp>
    </p:spTree>
    <p:extLst>
      <p:ext uri="{BB962C8B-B14F-4D97-AF65-F5344CB8AC3E}">
        <p14:creationId xmlns:p14="http://schemas.microsoft.com/office/powerpoint/2010/main" val="10817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2">
            <a:extLst>
              <a:ext uri="{FF2B5EF4-FFF2-40B4-BE49-F238E27FC236}">
                <a16:creationId xmlns:a16="http://schemas.microsoft.com/office/drawing/2014/main" id="{7997DAE4-4A67-4A93-961B-A608314E8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5" y="1553935"/>
            <a:ext cx="14725650" cy="817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 smtClean="0"/>
              <a:t>Cargas Horárias a serem concluídas, por Disciplina;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 smtClean="0"/>
              <a:t>Revisão de conteúdos abordados antes da suspensão das aulas;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 smtClean="0"/>
              <a:t>Atividades Pedagógicas Presenciais (APP);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 smtClean="0"/>
              <a:t>Atividades Pedagógicas Não Presenciais (APNP);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 smtClean="0"/>
              <a:t> Recursos Tecnológicos;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 smtClean="0"/>
              <a:t>Frequência;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 smtClean="0"/>
              <a:t>Avaliação da Aprendizagem;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 smtClean="0"/>
              <a:t>Recuperação;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 smtClean="0"/>
              <a:t>Avaliação Diagnóstica</a:t>
            </a:r>
            <a:r>
              <a:rPr lang="pt-BR" altLang="pt-BR" sz="2800" dirty="0" smtClean="0"/>
              <a:t>.        </a:t>
            </a:r>
            <a:endParaRPr lang="pt-BR" altLang="pt-BR" sz="2800" dirty="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B1DD9995-1933-47AA-91E2-96BDCECF9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5215"/>
            <a:ext cx="13106400" cy="11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SzPct val="120000"/>
              <a:buFontTx/>
              <a:buNone/>
            </a:pPr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tângulo 1"/>
          <p:cNvSpPr/>
          <p:nvPr/>
        </p:nvSpPr>
        <p:spPr>
          <a:xfrm>
            <a:off x="6564610" y="7093729"/>
            <a:ext cx="10134600" cy="27699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Clr>
                <a:srgbClr val="FF0000"/>
              </a:buClr>
              <a:buSzPct val="120000"/>
              <a:defRPr/>
            </a:pPr>
            <a:r>
              <a:rPr lang="pt-BR" altLang="pt-BR" sz="3200" b="1" dirty="0">
                <a:solidFill>
                  <a:schemeClr val="accent1">
                    <a:lumMod val="75000"/>
                  </a:schemeClr>
                </a:solidFill>
              </a:rPr>
              <a:t>A METODOLOGIA do Plano Híbrido contingencial: </a:t>
            </a:r>
          </a:p>
          <a:p>
            <a:pPr algn="just">
              <a:spcBef>
                <a:spcPct val="0"/>
              </a:spcBef>
              <a:buClr>
                <a:srgbClr val="FF0000"/>
              </a:buClr>
              <a:buSzPct val="120000"/>
              <a:defRPr/>
            </a:pPr>
            <a:endParaRPr lang="pt-BR" altLang="pt-BR" sz="1400" b="1" dirty="0"/>
          </a:p>
          <a:p>
            <a:pPr marL="457200" indent="-457200" algn="just">
              <a:spcBef>
                <a:spcPct val="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pt-BR" altLang="pt-BR" sz="3200" dirty="0"/>
              <a:t>Pedagógica (Plano Híbrido); </a:t>
            </a:r>
          </a:p>
          <a:p>
            <a:pPr marL="457200" indent="-457200" algn="just">
              <a:spcBef>
                <a:spcPct val="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pt-BR" altLang="pt-BR" sz="3200" dirty="0" smtClean="0"/>
              <a:t>Comunitária </a:t>
            </a:r>
            <a:r>
              <a:rPr lang="pt-BR" altLang="pt-BR" sz="3200" dirty="0"/>
              <a:t>(ambiente escolar); e, </a:t>
            </a:r>
          </a:p>
          <a:p>
            <a:pPr marL="457200" indent="-457200" algn="just">
              <a:spcBef>
                <a:spcPct val="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pt-BR" altLang="pt-BR" sz="3200" dirty="0" smtClean="0"/>
              <a:t>Administrativa </a:t>
            </a:r>
            <a:r>
              <a:rPr lang="pt-BR" altLang="pt-BR" sz="3200" dirty="0"/>
              <a:t>(protocolo de atendimento do Setor Pedagógico ao público Discente e de Pais/Responsáveis.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2B58CEB-5287-4E57-ADBE-FCFB146AEDC6}"/>
              </a:ext>
            </a:extLst>
          </p:cNvPr>
          <p:cNvSpPr txBox="1">
            <a:spLocks/>
          </p:cNvSpPr>
          <p:nvPr/>
        </p:nvSpPr>
        <p:spPr>
          <a:xfrm>
            <a:off x="10210800" y="3482769"/>
            <a:ext cx="7086600" cy="295465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>
            <a:lvl1pPr marL="0">
              <a:defRPr sz="3600" b="0" i="0">
                <a:solidFill>
                  <a:srgbClr val="004AAC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2400" b="1" kern="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2400" b="1" kern="0" dirty="0" smtClean="0">
                <a:solidFill>
                  <a:srgbClr val="0070C0"/>
                </a:solidFill>
              </a:rPr>
              <a:t>Para contato com as Pedagogas: </a:t>
            </a:r>
          </a:p>
          <a:p>
            <a:pPr algn="ctr">
              <a:defRPr/>
            </a:pPr>
            <a:r>
              <a:rPr lang="pt-BR" sz="2400" b="1" kern="0" dirty="0" smtClean="0">
                <a:solidFill>
                  <a:srgbClr val="FF0000"/>
                </a:solidFill>
              </a:rPr>
              <a:t>Fone: 995218898 (WhatsApp)</a:t>
            </a:r>
          </a:p>
          <a:p>
            <a:pPr algn="ctr">
              <a:defRPr/>
            </a:pPr>
            <a:endParaRPr lang="pt-BR" sz="2400" b="1" kern="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2400" b="1" kern="0" dirty="0" err="1" smtClean="0">
                <a:solidFill>
                  <a:srgbClr val="0070C0"/>
                </a:solidFill>
              </a:rPr>
              <a:t>Email</a:t>
            </a:r>
            <a:r>
              <a:rPr lang="pt-BR" sz="2400" b="1" kern="0" dirty="0" smtClean="0">
                <a:solidFill>
                  <a:srgbClr val="0070C0"/>
                </a:solidFill>
              </a:rPr>
              <a:t> institucional: </a:t>
            </a:r>
          </a:p>
          <a:p>
            <a:pPr algn="ctr">
              <a:defRPr/>
            </a:pPr>
            <a:r>
              <a:rPr lang="pt-BR" sz="2400" b="1" kern="0" dirty="0" smtClean="0">
                <a:solidFill>
                  <a:srgbClr val="FF0000"/>
                </a:solidFill>
              </a:rPr>
              <a:t>Eliane Amorim –  </a:t>
            </a:r>
            <a:r>
              <a:rPr lang="pt-BR" sz="2400" b="1" kern="0" dirty="0" smtClean="0">
                <a:solidFill>
                  <a:srgbClr val="FF0000"/>
                </a:solidFill>
                <a:hlinkClick r:id="rId4"/>
              </a:rPr>
              <a:t>maquine@ifam.edu.br</a:t>
            </a:r>
            <a:r>
              <a:rPr lang="pt-BR" sz="2400" b="1" kern="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r>
              <a:rPr lang="pt-BR" sz="2400" b="1" kern="0" dirty="0" smtClean="0">
                <a:solidFill>
                  <a:srgbClr val="FF0000"/>
                </a:solidFill>
              </a:rPr>
              <a:t>    Brenda Lopes – </a:t>
            </a:r>
            <a:r>
              <a:rPr lang="pt-BR" sz="2400" b="1" kern="0" dirty="0" smtClean="0">
                <a:solidFill>
                  <a:srgbClr val="FF0000"/>
                </a:solidFill>
                <a:hlinkClick r:id="rId5"/>
              </a:rPr>
              <a:t>vanrij@ifam.edu.br</a:t>
            </a:r>
            <a:endParaRPr lang="pt-BR" sz="2400" b="1" kern="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400" b="1" kern="0" dirty="0" smtClean="0">
              <a:solidFill>
                <a:srgbClr val="FF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26518" y="268981"/>
            <a:ext cx="11358563" cy="1015663"/>
          </a:xfrm>
        </p:spPr>
        <p:txBody>
          <a:bodyPr/>
          <a:lstStyle/>
          <a:p>
            <a:pPr algn="ctr">
              <a:defRPr/>
            </a:pPr>
            <a:r>
              <a:rPr lang="pt-BR" sz="4800" b="1" dirty="0" smtClean="0"/>
              <a:t>Considerações do Setor Pedagógico</a:t>
            </a:r>
            <a:br>
              <a:rPr lang="pt-BR" sz="4800" b="1" dirty="0" smtClean="0"/>
            </a:br>
            <a:r>
              <a:rPr lang="pt-BR" altLang="pt-BR" sz="1800" b="1" dirty="0" smtClean="0">
                <a:solidFill>
                  <a:srgbClr val="FF0000"/>
                </a:solidFill>
              </a:rPr>
              <a:t>(Portaria </a:t>
            </a:r>
            <a:r>
              <a:rPr lang="pt-BR" altLang="pt-BR" sz="1800" b="1" dirty="0">
                <a:solidFill>
                  <a:srgbClr val="FF0000"/>
                </a:solidFill>
              </a:rPr>
              <a:t>n. 176, GDG/CMDI/IFAM de 24 de junho de 2020 Elaboração do Plano </a:t>
            </a:r>
            <a:r>
              <a:rPr lang="pt-BR" altLang="pt-BR" sz="1800" b="1" dirty="0" smtClean="0">
                <a:solidFill>
                  <a:srgbClr val="FF0000"/>
                </a:solidFill>
              </a:rPr>
              <a:t>Híbrido)</a:t>
            </a:r>
            <a:endParaRPr lang="pt-BR" sz="4800" b="1" dirty="0">
              <a:solidFill>
                <a:srgbClr val="FF000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743200" y="4481427"/>
            <a:ext cx="14935200" cy="30999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2) </a:t>
            </a: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Caso você não tenha acesso à internet, poderá vir ao </a:t>
            </a:r>
            <a:r>
              <a:rPr lang="pt-BR" sz="3600" i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campus</a:t>
            </a: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para utilizar os computadores dos laboratórios mas, precisa </a:t>
            </a:r>
            <a:r>
              <a:rPr lang="pt-BR" sz="3600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AGENDAR</a:t>
            </a: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no link abaixo, os dias e horários de sua vinda à escola: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LINK: </a:t>
            </a:r>
            <a:r>
              <a:rPr lang="pt-BR" sz="36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(disponível segunda)</a:t>
            </a:r>
            <a:endParaRPr lang="pt-BR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005016" y="1790700"/>
            <a:ext cx="15315784" cy="22948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1) </a:t>
            </a: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 Avaliação será composta de 20 </a:t>
            </a:r>
            <a:r>
              <a:rPr lang="pt-BR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(vinte) </a:t>
            </a: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questões, e será aplicada de forma on-line. O tempo de aplicação será de duas horas. As mesmas serão disponibilizadas através de links no site do IFAM/CMDI.</a:t>
            </a:r>
            <a:endParaRPr lang="pt-BR" sz="3600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68981"/>
            <a:ext cx="16638350" cy="553998"/>
          </a:xfrm>
        </p:spPr>
        <p:txBody>
          <a:bodyPr/>
          <a:lstStyle/>
          <a:p>
            <a:pPr algn="ctr">
              <a:defRPr/>
            </a:pPr>
            <a:r>
              <a:rPr lang="pt-BR" b="1" dirty="0" smtClean="0">
                <a:solidFill>
                  <a:srgbClr val="0000FF"/>
                </a:solidFill>
              </a:rPr>
              <a:t>OBSERVAÇÕES IMPORTANTES:</a:t>
            </a:r>
            <a:endParaRPr lang="pt-BR" b="1" dirty="0">
              <a:solidFill>
                <a:srgbClr val="0000FF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005016" y="7977270"/>
            <a:ext cx="15315784" cy="14945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3</a:t>
            </a:r>
            <a:r>
              <a:rPr lang="pt-BR" sz="36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pt-BR" sz="3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 Cronograma de Aplicação, por turmas e disciplinas, está descrito na sequência.</a:t>
            </a:r>
            <a:endParaRPr lang="pt-BR" sz="3600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3637" y="1714500"/>
            <a:ext cx="14720363" cy="7725192"/>
          </a:xfrm>
        </p:spPr>
        <p:txBody>
          <a:bodyPr/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1</a:t>
            </a:r>
            <a:r>
              <a:rPr lang="pt-BR" dirty="0">
                <a:solidFill>
                  <a:schemeClr val="tx1"/>
                </a:solidFill>
              </a:rPr>
              <a:t>- Cuide dos seus pensamentos. Privilegie os Positivos!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2</a:t>
            </a:r>
            <a:r>
              <a:rPr lang="pt-BR" dirty="0">
                <a:solidFill>
                  <a:schemeClr val="tx1"/>
                </a:solidFill>
              </a:rPr>
              <a:t> - Separe um cantinho somente para estudar;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3</a:t>
            </a:r>
            <a:r>
              <a:rPr lang="pt-BR" dirty="0">
                <a:solidFill>
                  <a:schemeClr val="tx1"/>
                </a:solidFill>
              </a:rPr>
              <a:t> - Reorganize seus livros e materiais escolares;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4</a:t>
            </a:r>
            <a:r>
              <a:rPr lang="pt-BR" dirty="0">
                <a:solidFill>
                  <a:schemeClr val="tx1"/>
                </a:solidFill>
              </a:rPr>
              <a:t> - Fique atento às orientações dos seus professores e do IFAM;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5</a:t>
            </a:r>
            <a:r>
              <a:rPr lang="pt-BR" dirty="0">
                <a:solidFill>
                  <a:schemeClr val="tx1"/>
                </a:solidFill>
              </a:rPr>
              <a:t> - Determine um tempo para usar as redes sociais;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6</a:t>
            </a:r>
            <a:r>
              <a:rPr lang="pt-BR" dirty="0">
                <a:solidFill>
                  <a:schemeClr val="tx1"/>
                </a:solidFill>
              </a:rPr>
              <a:t> - Planeje o seu dia na noite anterior;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7</a:t>
            </a:r>
            <a:r>
              <a:rPr lang="pt-BR" dirty="0">
                <a:solidFill>
                  <a:schemeClr val="tx1"/>
                </a:solidFill>
              </a:rPr>
              <a:t> - Revise um assunto de 2 ou 3 disciplinas por dia. (20 a 30min</a:t>
            </a:r>
            <a:r>
              <a:rPr lang="pt-BR" dirty="0" smtClean="0">
                <a:solidFill>
                  <a:schemeClr val="tx1"/>
                </a:solidFill>
              </a:rPr>
              <a:t>.)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8</a:t>
            </a:r>
            <a:r>
              <a:rPr lang="pt-BR" dirty="0">
                <a:solidFill>
                  <a:schemeClr val="tx1"/>
                </a:solidFill>
              </a:rPr>
              <a:t> -Refaça as questões da sua lista de exercício que você não acertou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4931794" y="266700"/>
            <a:ext cx="83619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70C0"/>
                </a:solidFill>
              </a:rPr>
              <a:t>Orientações Psicológicas</a:t>
            </a:r>
          </a:p>
          <a:p>
            <a:r>
              <a:rPr lang="pt-BR" sz="4000" b="1" dirty="0" smtClean="0">
                <a:solidFill>
                  <a:srgbClr val="0070C0"/>
                </a:solidFill>
              </a:rPr>
              <a:t>para </a:t>
            </a:r>
            <a:r>
              <a:rPr lang="pt-BR" sz="4000" b="1" dirty="0">
                <a:solidFill>
                  <a:srgbClr val="0070C0"/>
                </a:solidFill>
              </a:rPr>
              <a:t>construir e administrar sua rotina</a:t>
            </a:r>
            <a:endParaRPr lang="pt-BR" sz="4000" dirty="0">
              <a:solidFill>
                <a:srgbClr val="0070C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0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4178" y="1943100"/>
            <a:ext cx="15697199" cy="5001369"/>
          </a:xfrm>
        </p:spPr>
        <p:txBody>
          <a:bodyPr/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 smtClean="0">
                <a:solidFill>
                  <a:schemeClr val="tx1"/>
                </a:solidFill>
              </a:rPr>
              <a:t>9</a:t>
            </a:r>
            <a:r>
              <a:rPr lang="pt-BR" sz="3800" dirty="0" smtClean="0">
                <a:solidFill>
                  <a:schemeClr val="tx1"/>
                </a:solidFill>
              </a:rPr>
              <a:t> </a:t>
            </a:r>
            <a:r>
              <a:rPr lang="pt-BR" sz="3800" dirty="0">
                <a:solidFill>
                  <a:schemeClr val="tx1"/>
                </a:solidFill>
              </a:rPr>
              <a:t>- Arrume seu quarto ou sua </a:t>
            </a:r>
            <a:r>
              <a:rPr lang="pt-BR" sz="3800" dirty="0" smtClean="0">
                <a:solidFill>
                  <a:schemeClr val="tx1"/>
                </a:solidFill>
              </a:rPr>
              <a:t>gaveta. </a:t>
            </a:r>
            <a:r>
              <a:rPr lang="pt-BR" sz="3800" dirty="0">
                <a:solidFill>
                  <a:schemeClr val="tx1"/>
                </a:solidFill>
              </a:rPr>
              <a:t>F</a:t>
            </a:r>
            <a:r>
              <a:rPr lang="pt-BR" sz="3800" dirty="0" smtClean="0">
                <a:solidFill>
                  <a:schemeClr val="tx1"/>
                </a:solidFill>
              </a:rPr>
              <a:t>aça </a:t>
            </a:r>
            <a:r>
              <a:rPr lang="pt-BR" sz="3800" dirty="0">
                <a:solidFill>
                  <a:schemeClr val="tx1"/>
                </a:solidFill>
              </a:rPr>
              <a:t>algo que sua família precise;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chemeClr val="tx1"/>
                </a:solidFill>
              </a:rPr>
              <a:t>10</a:t>
            </a:r>
            <a:r>
              <a:rPr lang="pt-BR" sz="3800" dirty="0">
                <a:solidFill>
                  <a:schemeClr val="tx1"/>
                </a:solidFill>
              </a:rPr>
              <a:t> - Assista a um filme ou a sua série preferida; Leia um livro.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chemeClr val="tx1"/>
                </a:solidFill>
              </a:rPr>
              <a:t>11</a:t>
            </a:r>
            <a:r>
              <a:rPr lang="pt-BR" sz="3800" dirty="0">
                <a:solidFill>
                  <a:schemeClr val="tx1"/>
                </a:solidFill>
              </a:rPr>
              <a:t> - Faça atividade física em casa. Dance, corra, mexa-se!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chemeClr val="tx1"/>
                </a:solidFill>
              </a:rPr>
              <a:t>12</a:t>
            </a:r>
            <a:r>
              <a:rPr lang="pt-BR" sz="3800" dirty="0">
                <a:solidFill>
                  <a:schemeClr val="tx1"/>
                </a:solidFill>
              </a:rPr>
              <a:t> - Cuide do seu sono e da alimentação.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chemeClr val="tx1"/>
                </a:solidFill>
              </a:rPr>
              <a:t>13</a:t>
            </a:r>
            <a:r>
              <a:rPr lang="pt-BR" sz="3800" dirty="0">
                <a:solidFill>
                  <a:schemeClr val="tx1"/>
                </a:solidFill>
              </a:rPr>
              <a:t> -Exercite sua fé. Ore, reze, creia</a:t>
            </a:r>
            <a:r>
              <a:rPr lang="pt-BR" sz="3800" dirty="0" smtClean="0">
                <a:solidFill>
                  <a:schemeClr val="tx1"/>
                </a:solidFill>
              </a:rPr>
              <a:t>!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4931794" y="266700"/>
            <a:ext cx="83619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70C0"/>
                </a:solidFill>
              </a:rPr>
              <a:t>Orientações Psicológicas</a:t>
            </a:r>
          </a:p>
          <a:p>
            <a:r>
              <a:rPr lang="pt-BR" sz="4000" b="1" dirty="0" smtClean="0">
                <a:solidFill>
                  <a:srgbClr val="0070C0"/>
                </a:solidFill>
              </a:rPr>
              <a:t>para </a:t>
            </a:r>
            <a:r>
              <a:rPr lang="pt-BR" sz="4000" b="1" dirty="0">
                <a:solidFill>
                  <a:srgbClr val="0070C0"/>
                </a:solidFill>
              </a:rPr>
              <a:t>construir e administrar sua rotina</a:t>
            </a:r>
            <a:endParaRPr lang="pt-BR" sz="4000" dirty="0">
              <a:solidFill>
                <a:srgbClr val="0070C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82258" y="7535020"/>
            <a:ext cx="6061037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Dra. </a:t>
            </a:r>
            <a:r>
              <a:rPr lang="pt-BR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Andreina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Sales</a:t>
            </a:r>
          </a:p>
          <a:p>
            <a:pPr algn="ctr"/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Setor de Psicologia</a:t>
            </a:r>
          </a:p>
          <a:p>
            <a:pPr algn="ctr"/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IFAM/CMDI</a:t>
            </a:r>
          </a:p>
          <a:p>
            <a:pPr algn="ctr"/>
            <a:endParaRPr lang="it-IT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psicologia_cmdi@ifam.edu.br</a:t>
            </a:r>
            <a:endParaRPr lang="it-IT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2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7041"/>
            <a:ext cx="16840200" cy="6755696"/>
          </a:xfrm>
        </p:spPr>
        <p:txBody>
          <a:bodyPr/>
          <a:lstStyle/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800" b="1" dirty="0">
                <a:solidFill>
                  <a:srgbClr val="FF0000"/>
                </a:solidFill>
              </a:rPr>
              <a:t>A que se destina os benefícios da assistência estudantil?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</a:t>
            </a:r>
            <a:r>
              <a:rPr lang="pt-BR" sz="3800" dirty="0" smtClean="0">
                <a:solidFill>
                  <a:schemeClr val="tx1"/>
                </a:solidFill>
              </a:rPr>
              <a:t> Destina-se </a:t>
            </a:r>
            <a:r>
              <a:rPr lang="pt-BR" sz="3800" dirty="0">
                <a:solidFill>
                  <a:schemeClr val="tx1"/>
                </a:solidFill>
              </a:rPr>
              <a:t>ao custeio das despesas educacionais do aluno</a:t>
            </a:r>
            <a:r>
              <a:rPr lang="pt-BR" sz="3800" dirty="0" smtClean="0">
                <a:solidFill>
                  <a:schemeClr val="tx1"/>
                </a:solidFill>
              </a:rPr>
              <a:t>, tais </a:t>
            </a:r>
            <a:r>
              <a:rPr lang="pt-BR" sz="3800" dirty="0">
                <a:solidFill>
                  <a:schemeClr val="tx1"/>
                </a:solidFill>
              </a:rPr>
              <a:t>como alimentação, transporte, material escolar, </a:t>
            </a:r>
            <a:r>
              <a:rPr lang="pt-BR" sz="3800" dirty="0" smtClean="0">
                <a:solidFill>
                  <a:schemeClr val="tx1"/>
                </a:solidFill>
              </a:rPr>
              <a:t>auxílio moradia </a:t>
            </a:r>
            <a:r>
              <a:rPr lang="pt-BR" sz="3800" dirty="0">
                <a:solidFill>
                  <a:schemeClr val="tx1"/>
                </a:solidFill>
              </a:rPr>
              <a:t>e auxílio creche</a:t>
            </a:r>
            <a:r>
              <a:rPr lang="pt-BR" sz="3800" dirty="0" smtClean="0">
                <a:solidFill>
                  <a:schemeClr val="tx1"/>
                </a:solidFill>
              </a:rPr>
              <a:t>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3800" dirty="0">
              <a:solidFill>
                <a:schemeClr val="tx1"/>
              </a:solidFill>
            </a:endParaRPr>
          </a:p>
          <a:p>
            <a:pPr marL="571500" lvl="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800" b="1" dirty="0" smtClean="0">
                <a:solidFill>
                  <a:srgbClr val="FF0000"/>
                </a:solidFill>
              </a:rPr>
              <a:t>Como </a:t>
            </a:r>
            <a:r>
              <a:rPr lang="pt-BR" sz="3800" b="1" dirty="0">
                <a:solidFill>
                  <a:srgbClr val="FF0000"/>
                </a:solidFill>
              </a:rPr>
              <a:t>o aluno pode ter acesso ao benefício social </a:t>
            </a:r>
            <a:r>
              <a:rPr lang="pt-BR" sz="3800" b="1" dirty="0" smtClean="0">
                <a:solidFill>
                  <a:srgbClr val="FF0000"/>
                </a:solidFill>
              </a:rPr>
              <a:t>da Assistência </a:t>
            </a:r>
            <a:r>
              <a:rPr lang="pt-BR" sz="3800" b="1" dirty="0">
                <a:solidFill>
                  <a:srgbClr val="FF0000"/>
                </a:solidFill>
              </a:rPr>
              <a:t>Estudantil</a:t>
            </a:r>
            <a:r>
              <a:rPr lang="pt-BR" sz="3800" b="1" dirty="0" smtClean="0">
                <a:solidFill>
                  <a:srgbClr val="FF0000"/>
                </a:solidFill>
              </a:rPr>
              <a:t>? </a:t>
            </a:r>
            <a:endParaRPr lang="pt-BR" sz="3800" b="1" dirty="0">
              <a:solidFill>
                <a:srgbClr val="FF0000"/>
              </a:solidFill>
            </a:endParaRP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</a:t>
            </a:r>
            <a:r>
              <a:rPr lang="pt-BR" sz="3800" dirty="0" smtClean="0">
                <a:solidFill>
                  <a:schemeClr val="tx1"/>
                </a:solidFill>
              </a:rPr>
              <a:t> Realizando </a:t>
            </a:r>
            <a:r>
              <a:rPr lang="pt-BR" sz="3800" dirty="0">
                <a:solidFill>
                  <a:schemeClr val="tx1"/>
                </a:solidFill>
              </a:rPr>
              <a:t>Cadastro Social via SIGAA nos </a:t>
            </a:r>
            <a:r>
              <a:rPr lang="pt-BR" sz="3800" dirty="0" smtClean="0">
                <a:solidFill>
                  <a:schemeClr val="tx1"/>
                </a:solidFill>
              </a:rPr>
              <a:t>períodos previstos </a:t>
            </a:r>
            <a:r>
              <a:rPr lang="pt-BR" sz="3800" dirty="0">
                <a:solidFill>
                  <a:schemeClr val="tx1"/>
                </a:solidFill>
              </a:rPr>
              <a:t>em edital</a:t>
            </a:r>
            <a:r>
              <a:rPr lang="pt-BR" sz="3800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1905000" y="266700"/>
            <a:ext cx="1287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70C0"/>
                </a:solidFill>
              </a:rPr>
              <a:t>Programa </a:t>
            </a:r>
            <a:r>
              <a:rPr lang="pt-BR" sz="4000" b="1" dirty="0" err="1" smtClean="0">
                <a:solidFill>
                  <a:srgbClr val="0070C0"/>
                </a:solidFill>
              </a:rPr>
              <a:t>Socioassistencial</a:t>
            </a:r>
            <a:r>
              <a:rPr lang="pt-BR" sz="4000" b="1" dirty="0" smtClean="0">
                <a:solidFill>
                  <a:srgbClr val="0070C0"/>
                </a:solidFill>
              </a:rPr>
              <a:t> Estudantil</a:t>
            </a:r>
            <a:endParaRPr lang="pt-BR" sz="4000" dirty="0">
              <a:solidFill>
                <a:srgbClr val="0070C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9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057" y="1352549"/>
            <a:ext cx="16840200" cy="8186857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 smtClean="0">
                <a:solidFill>
                  <a:schemeClr val="tx1"/>
                </a:solidFill>
              </a:rPr>
              <a:t>Foram </a:t>
            </a:r>
            <a:r>
              <a:rPr lang="pt-BR" sz="3800" dirty="0">
                <a:solidFill>
                  <a:schemeClr val="tx1"/>
                </a:solidFill>
              </a:rPr>
              <a:t>realizados os pagamentos (transporte, moradia </a:t>
            </a:r>
            <a:r>
              <a:rPr lang="pt-BR" sz="3800" dirty="0" smtClean="0">
                <a:solidFill>
                  <a:schemeClr val="tx1"/>
                </a:solidFill>
              </a:rPr>
              <a:t>e creche</a:t>
            </a:r>
            <a:r>
              <a:rPr lang="pt-BR" sz="3800" dirty="0">
                <a:solidFill>
                  <a:schemeClr val="tx1"/>
                </a:solidFill>
              </a:rPr>
              <a:t>) relativos aos meses de fevereiro e março devido </a:t>
            </a:r>
            <a:r>
              <a:rPr lang="pt-BR" sz="3800" dirty="0" smtClean="0">
                <a:solidFill>
                  <a:schemeClr val="tx1"/>
                </a:solidFill>
              </a:rPr>
              <a:t>a vinculação </a:t>
            </a:r>
            <a:r>
              <a:rPr lang="pt-BR" sz="3800" dirty="0">
                <a:solidFill>
                  <a:schemeClr val="tx1"/>
                </a:solidFill>
              </a:rPr>
              <a:t>do Edital às atividades presenciais;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Os pagamentos foram efetivados via conta corrente;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Benefício alimentação: vinculado a oferta pelo </a:t>
            </a:r>
            <a:r>
              <a:rPr lang="pt-BR" sz="3800" dirty="0" smtClean="0">
                <a:solidFill>
                  <a:schemeClr val="tx1"/>
                </a:solidFill>
              </a:rPr>
              <a:t>restaurante contratado </a:t>
            </a:r>
            <a:r>
              <a:rPr lang="pt-BR" sz="3800" dirty="0">
                <a:solidFill>
                  <a:schemeClr val="tx1"/>
                </a:solidFill>
              </a:rPr>
              <a:t>via processo licitatório para aulas presenciais</a:t>
            </a:r>
            <a:r>
              <a:rPr lang="pt-BR" sz="3800" dirty="0" smtClean="0">
                <a:solidFill>
                  <a:schemeClr val="tx1"/>
                </a:solidFill>
              </a:rPr>
              <a:t>; </a:t>
            </a: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Benefício Material Didático: será realizada a distribuição </a:t>
            </a:r>
            <a:r>
              <a:rPr lang="pt-BR" sz="3800" dirty="0" smtClean="0">
                <a:solidFill>
                  <a:schemeClr val="tx1"/>
                </a:solidFill>
              </a:rPr>
              <a:t>dos kits </a:t>
            </a:r>
            <a:r>
              <a:rPr lang="pt-BR" sz="3800" dirty="0">
                <a:solidFill>
                  <a:schemeClr val="tx1"/>
                </a:solidFill>
              </a:rPr>
              <a:t>em data a ser </a:t>
            </a:r>
            <a:r>
              <a:rPr lang="pt-BR" sz="3800" dirty="0" smtClean="0">
                <a:solidFill>
                  <a:schemeClr val="tx1"/>
                </a:solidFill>
              </a:rPr>
              <a:t>publicada;</a:t>
            </a: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O Edital do 1° semestre será adequado ao novo </a:t>
            </a:r>
            <a:r>
              <a:rPr lang="pt-BR" sz="3800" dirty="0" smtClean="0">
                <a:solidFill>
                  <a:schemeClr val="tx1"/>
                </a:solidFill>
              </a:rPr>
              <a:t>calendário acadêmico </a:t>
            </a:r>
            <a:r>
              <a:rPr lang="pt-BR" sz="3800" dirty="0">
                <a:solidFill>
                  <a:schemeClr val="tx1"/>
                </a:solidFill>
              </a:rPr>
              <a:t>- previsão de encerramento em outubro.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533400" y="266700"/>
            <a:ext cx="1684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0070C0"/>
                </a:solidFill>
              </a:rPr>
              <a:t>EDITAL N° </a:t>
            </a:r>
            <a:r>
              <a:rPr lang="pt-BR" sz="4000" b="1" dirty="0" smtClean="0">
                <a:solidFill>
                  <a:srgbClr val="0070C0"/>
                </a:solidFill>
              </a:rPr>
              <a:t>02/2020 – CMDI/IFAM</a:t>
            </a:r>
            <a:endParaRPr lang="pt-BR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06460"/>
            <a:ext cx="16840200" cy="6432530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Os alunos que tiveram mudança no perfil socioeconômico</a:t>
            </a:r>
            <a:r>
              <a:rPr lang="pt-BR" sz="3800" dirty="0" smtClean="0">
                <a:solidFill>
                  <a:schemeClr val="tx1"/>
                </a:solidFill>
              </a:rPr>
              <a:t>, passaram </a:t>
            </a:r>
            <a:r>
              <a:rPr lang="pt-BR" sz="3800" dirty="0">
                <a:solidFill>
                  <a:schemeClr val="tx1"/>
                </a:solidFill>
              </a:rPr>
              <a:t>por situações emergenciais que os </a:t>
            </a:r>
            <a:r>
              <a:rPr lang="pt-BR" sz="3800" dirty="0" smtClean="0">
                <a:solidFill>
                  <a:schemeClr val="tx1"/>
                </a:solidFill>
              </a:rPr>
              <a:t>tenham deixado </a:t>
            </a:r>
            <a:r>
              <a:rPr lang="pt-BR" sz="3800" dirty="0">
                <a:solidFill>
                  <a:schemeClr val="tx1"/>
                </a:solidFill>
              </a:rPr>
              <a:t>em situação de vulnerabilidade ou que </a:t>
            </a:r>
            <a:r>
              <a:rPr lang="pt-BR" sz="3800" dirty="0" smtClean="0">
                <a:solidFill>
                  <a:schemeClr val="tx1"/>
                </a:solidFill>
              </a:rPr>
              <a:t>foram matriculados </a:t>
            </a:r>
            <a:r>
              <a:rPr lang="pt-BR" sz="3800" dirty="0">
                <a:solidFill>
                  <a:schemeClr val="tx1"/>
                </a:solidFill>
              </a:rPr>
              <a:t>na instituição após o período de inscrição (</a:t>
            </a:r>
            <a:r>
              <a:rPr lang="pt-BR" sz="3800" dirty="0" smtClean="0">
                <a:solidFill>
                  <a:schemeClr val="tx1"/>
                </a:solidFill>
              </a:rPr>
              <a:t>a partir </a:t>
            </a:r>
            <a:r>
              <a:rPr lang="pt-BR" sz="3800" dirty="0">
                <a:solidFill>
                  <a:schemeClr val="tx1"/>
                </a:solidFill>
              </a:rPr>
              <a:t>de março) previsto no edital do Campus </a:t>
            </a:r>
            <a:r>
              <a:rPr lang="pt-BR" sz="3800" dirty="0" smtClean="0">
                <a:solidFill>
                  <a:schemeClr val="tx1"/>
                </a:solidFill>
              </a:rPr>
              <a:t>deverão entrar </a:t>
            </a:r>
            <a:r>
              <a:rPr lang="pt-BR" sz="3800" dirty="0">
                <a:solidFill>
                  <a:schemeClr val="tx1"/>
                </a:solidFill>
              </a:rPr>
              <a:t>em contato com Serviço Social para </a:t>
            </a:r>
            <a:r>
              <a:rPr lang="pt-BR" sz="3800" dirty="0" smtClean="0">
                <a:solidFill>
                  <a:schemeClr val="tx1"/>
                </a:solidFill>
              </a:rPr>
              <a:t>demais orientações;</a:t>
            </a:r>
          </a:p>
          <a:p>
            <a:pPr algn="just"/>
            <a:endParaRPr lang="pt-BR" sz="12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Será publicado até o dia 17 de agosto na página do </a:t>
            </a:r>
            <a:r>
              <a:rPr lang="pt-BR" dirty="0" smtClean="0">
                <a:solidFill>
                  <a:schemeClr val="tx1"/>
                </a:solidFill>
              </a:rPr>
              <a:t>CMDI um </a:t>
            </a:r>
            <a:r>
              <a:rPr lang="pt-BR" dirty="0">
                <a:solidFill>
                  <a:schemeClr val="tx1"/>
                </a:solidFill>
              </a:rPr>
              <a:t>formulário para consulta junto aos estudantes </a:t>
            </a:r>
            <a:r>
              <a:rPr lang="pt-BR" dirty="0" smtClean="0">
                <a:solidFill>
                  <a:schemeClr val="tx1"/>
                </a:solidFill>
              </a:rPr>
              <a:t>para avaliar </a:t>
            </a:r>
            <a:r>
              <a:rPr lang="pt-BR" dirty="0">
                <a:solidFill>
                  <a:schemeClr val="tx1"/>
                </a:solidFill>
              </a:rPr>
              <a:t>o agravamento das questões de </a:t>
            </a:r>
            <a:r>
              <a:rPr lang="pt-BR" dirty="0" smtClean="0">
                <a:solidFill>
                  <a:schemeClr val="tx1"/>
                </a:solidFill>
              </a:rPr>
              <a:t>vulnerabilidade social</a:t>
            </a:r>
            <a:r>
              <a:rPr lang="pt-BR" dirty="0">
                <a:solidFill>
                  <a:schemeClr val="tx1"/>
                </a:solidFill>
              </a:rPr>
              <a:t>, aspectos psicológicos e pedagógicos </a:t>
            </a:r>
            <a:r>
              <a:rPr lang="pt-BR" dirty="0" smtClean="0">
                <a:solidFill>
                  <a:schemeClr val="tx1"/>
                </a:solidFill>
              </a:rPr>
              <a:t>que necessitem </a:t>
            </a:r>
            <a:r>
              <a:rPr lang="pt-BR" dirty="0">
                <a:solidFill>
                  <a:schemeClr val="tx1"/>
                </a:solidFill>
              </a:rPr>
              <a:t>de apoio e de </a:t>
            </a:r>
            <a:r>
              <a:rPr lang="pt-BR" dirty="0" smtClean="0">
                <a:solidFill>
                  <a:schemeClr val="tx1"/>
                </a:solidFill>
              </a:rPr>
              <a:t>atendimento/encaminhamentos dos </a:t>
            </a:r>
            <a:r>
              <a:rPr lang="pt-BR" dirty="0">
                <a:solidFill>
                  <a:schemeClr val="tx1"/>
                </a:solidFill>
              </a:rPr>
              <a:t>setores de Serviço Social, Psicologia e Pedagogia </a:t>
            </a:r>
            <a:r>
              <a:rPr lang="pt-BR" dirty="0" smtClean="0">
                <a:solidFill>
                  <a:schemeClr val="tx1"/>
                </a:solidFill>
              </a:rPr>
              <a:t>com vistas </a:t>
            </a:r>
            <a:r>
              <a:rPr lang="pt-BR" dirty="0">
                <a:solidFill>
                  <a:schemeClr val="tx1"/>
                </a:solidFill>
              </a:rPr>
              <a:t>a contribuir com a permanência escolar durante </a:t>
            </a:r>
            <a:r>
              <a:rPr lang="pt-BR" dirty="0" smtClean="0">
                <a:solidFill>
                  <a:schemeClr val="tx1"/>
                </a:solidFill>
              </a:rPr>
              <a:t>o período </a:t>
            </a:r>
            <a:r>
              <a:rPr lang="pt-BR" dirty="0">
                <a:solidFill>
                  <a:schemeClr val="tx1"/>
                </a:solidFill>
              </a:rPr>
              <a:t>de calamidade pública decorrente da pandemia.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457200" y="266700"/>
            <a:ext cx="1684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0070C0"/>
                </a:solidFill>
              </a:rPr>
              <a:t>EDITAL N° </a:t>
            </a:r>
            <a:r>
              <a:rPr lang="pt-BR" sz="4000" b="1" dirty="0" smtClean="0">
                <a:solidFill>
                  <a:srgbClr val="0070C0"/>
                </a:solidFill>
              </a:rPr>
              <a:t>02/2020 – CMDI/IFAM</a:t>
            </a:r>
            <a:endParaRPr lang="pt-BR" sz="4000" b="1" dirty="0">
              <a:solidFill>
                <a:srgbClr val="0070C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8316686" y="7849276"/>
            <a:ext cx="8534925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FF0000"/>
                </a:solidFill>
              </a:rPr>
              <a:t>Adriane </a:t>
            </a:r>
            <a:r>
              <a:rPr lang="pt-BR" sz="3000" b="1" dirty="0" err="1">
                <a:solidFill>
                  <a:srgbClr val="FF0000"/>
                </a:solidFill>
              </a:rPr>
              <a:t>Dinelly</a:t>
            </a:r>
            <a:r>
              <a:rPr lang="pt-BR" sz="3000" b="1" dirty="0">
                <a:solidFill>
                  <a:srgbClr val="FF0000"/>
                </a:solidFill>
              </a:rPr>
              <a:t> / CRESS-AM </a:t>
            </a:r>
            <a:r>
              <a:rPr lang="pt-BR" sz="3000" b="1" dirty="0" smtClean="0">
                <a:solidFill>
                  <a:srgbClr val="FF0000"/>
                </a:solidFill>
              </a:rPr>
              <a:t>4062: </a:t>
            </a:r>
            <a:r>
              <a:rPr lang="pt-BR" sz="3000" b="1" dirty="0" smtClean="0">
                <a:solidFill>
                  <a:srgbClr val="0000FF"/>
                </a:solidFill>
              </a:rPr>
              <a:t>adrianedinelly@ifam.edu.br</a:t>
            </a:r>
            <a:endParaRPr lang="pt-BR" sz="3000" b="1" dirty="0">
              <a:solidFill>
                <a:srgbClr val="0000FF"/>
              </a:solidFill>
            </a:endParaRPr>
          </a:p>
          <a:p>
            <a:pPr algn="ctr"/>
            <a:r>
              <a:rPr lang="pt-BR" sz="3000" b="1" dirty="0" err="1">
                <a:solidFill>
                  <a:srgbClr val="FF0000"/>
                </a:solidFill>
              </a:rPr>
              <a:t>Alcineide</a:t>
            </a:r>
            <a:r>
              <a:rPr lang="pt-BR" sz="3000" b="1" dirty="0">
                <a:solidFill>
                  <a:srgbClr val="FF0000"/>
                </a:solidFill>
              </a:rPr>
              <a:t> Oliveira / CRESS-AM </a:t>
            </a:r>
            <a:r>
              <a:rPr lang="pt-BR" sz="3000" b="1" dirty="0" smtClean="0">
                <a:solidFill>
                  <a:srgbClr val="FF0000"/>
                </a:solidFill>
              </a:rPr>
              <a:t>7688: </a:t>
            </a:r>
            <a:r>
              <a:rPr lang="pt-BR" sz="3000" b="1" dirty="0" smtClean="0">
                <a:solidFill>
                  <a:srgbClr val="0000FF"/>
                </a:solidFill>
              </a:rPr>
              <a:t>maria_oliveira@ifam.edu.br</a:t>
            </a:r>
            <a:endParaRPr lang="pt-BR" sz="3000" b="1" dirty="0">
              <a:solidFill>
                <a:srgbClr val="0000FF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62000" y="8495606"/>
            <a:ext cx="6858000" cy="646331"/>
          </a:xfrm>
          <a:prstGeom prst="rect">
            <a:avLst/>
          </a:prstGeom>
          <a:solidFill>
            <a:srgbClr val="FFFF00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pt-BR" sz="3600" b="1" dirty="0">
                <a:solidFill>
                  <a:srgbClr val="0000FF"/>
                </a:solidFill>
              </a:rPr>
              <a:t>serv.social_cmdi@ifam.edu.br</a:t>
            </a:r>
          </a:p>
        </p:txBody>
      </p:sp>
    </p:spTree>
    <p:extLst>
      <p:ext uri="{BB962C8B-B14F-4D97-AF65-F5344CB8AC3E}">
        <p14:creationId xmlns:p14="http://schemas.microsoft.com/office/powerpoint/2010/main" val="412721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B1DD9995-1933-47AA-91E2-96BDCECF9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5215"/>
            <a:ext cx="13106400" cy="11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SzPct val="120000"/>
              <a:buFontTx/>
              <a:buNone/>
            </a:pPr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070" y="322828"/>
            <a:ext cx="2946967" cy="2462213"/>
          </a:xfr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Datas </a:t>
            </a:r>
            <a:b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de Aplicação: </a:t>
            </a:r>
            <a:b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pt-BR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os</a:t>
            </a: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 ANOS</a:t>
            </a:r>
            <a:endParaRPr lang="pt-BR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48557"/>
              </p:ext>
            </p:extLst>
          </p:nvPr>
        </p:nvGraphicFramePr>
        <p:xfrm>
          <a:off x="3322679" y="281940"/>
          <a:ext cx="5867400" cy="9662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4150325614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5560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EIEL 11</a:t>
                      </a:r>
                      <a:r>
                        <a:rPr lang="pt-BR" sz="2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(Turmas A e B):</a:t>
                      </a:r>
                      <a:endParaRPr lang="pt-BR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915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18/08 (terça-feira)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29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Física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Química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806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5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História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Filosofia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Sociologia</a:t>
                      </a:r>
                      <a:endParaRPr lang="pt-BR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3336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5383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Portuguesa e Literatura 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Artes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Estrangeira – Inglês</a:t>
                      </a:r>
                    </a:p>
                    <a:p>
                      <a:pPr marL="457200" marR="0" indent="-457200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Estrangeira – Espanhol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Educação Física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Informática Básica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7671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21/08 (sexta-feira)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2363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Desenho Técnico CAD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Análise de Circuito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Gestão da Qualidade e Empreendedorismo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Higiene e Segurança  do Trabalho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16463"/>
                  </a:ext>
                </a:extLst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98031"/>
              </p:ext>
            </p:extLst>
          </p:nvPr>
        </p:nvGraphicFramePr>
        <p:xfrm>
          <a:off x="9372600" y="190500"/>
          <a:ext cx="6705600" cy="981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415032561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5560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EIMEC 11</a:t>
                      </a:r>
                      <a:r>
                        <a:rPr lang="pt-BR" sz="2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(Turmas A e B):</a:t>
                      </a:r>
                      <a:endParaRPr lang="pt-BR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915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18/08 (terça-feira)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29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Física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Química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806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5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História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Filosofia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Sociologia</a:t>
                      </a:r>
                      <a:endParaRPr lang="pt-BR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3336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5383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Portuguesa e Literatura 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Artes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Estrangeira – Inglês</a:t>
                      </a:r>
                    </a:p>
                    <a:p>
                      <a:pPr marL="457200" marR="0" indent="-457200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Estrangeira – Espanhol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Educação Física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Informática Básica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7671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21/08 (sexta-feira)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2363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Desenho Técnico CAD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Analise de Circuito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Metrologia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Gestão da Qualidade e Empreendedorismo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Higiene e Segurança do Trabalho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16463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3352800" y="281940"/>
            <a:ext cx="5867400" cy="96201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9370064" y="190500"/>
            <a:ext cx="6708136" cy="98145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28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B1DD9995-1933-47AA-91E2-96BDCECF9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5215"/>
            <a:ext cx="13106400" cy="11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SzPct val="120000"/>
              <a:buFontTx/>
              <a:buNone/>
            </a:pPr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070" y="322828"/>
            <a:ext cx="2946967" cy="2462213"/>
          </a:xfr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Datas </a:t>
            </a:r>
            <a:b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de Aplicação: </a:t>
            </a:r>
            <a:b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pt-BR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os</a:t>
            </a: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 ANOS</a:t>
            </a:r>
            <a:endParaRPr lang="pt-BR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840790"/>
              </p:ext>
            </p:extLst>
          </p:nvPr>
        </p:nvGraphicFramePr>
        <p:xfrm>
          <a:off x="3311901" y="480059"/>
          <a:ext cx="5867400" cy="8778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4150325614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5560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EIEL 21</a:t>
                      </a:r>
                      <a:r>
                        <a:rPr lang="pt-BR" sz="2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(Turmas A e B):</a:t>
                      </a:r>
                      <a:endParaRPr lang="pt-BR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915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18/08 (terça-feira)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29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Física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Química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806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5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História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Filosofia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Sociologia</a:t>
                      </a:r>
                      <a:endParaRPr lang="pt-BR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3336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5383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Portuguesa e Literatura 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Estrangeira – Inglês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Educação Física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7671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21/08 (sexta-feira)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2363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Gestão e Empreendedorismo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Algoritmos e Programação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Digital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Analógica I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Prática de Eletrônica I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Princípios de Telecomunicações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16463"/>
                  </a:ext>
                </a:extLst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953173"/>
              </p:ext>
            </p:extLst>
          </p:nvPr>
        </p:nvGraphicFramePr>
        <p:xfrm>
          <a:off x="9299044" y="114300"/>
          <a:ext cx="5867400" cy="9509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4150325614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5560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EIMEC 21</a:t>
                      </a:r>
                      <a:r>
                        <a:rPr lang="pt-BR" sz="2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(Turmas A e B):</a:t>
                      </a:r>
                      <a:endParaRPr lang="pt-BR" sz="2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9151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18/08 (terça-feira)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29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Física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Química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806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5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História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Filosofia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Sociologia</a:t>
                      </a:r>
                      <a:endParaRPr lang="pt-BR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3336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5383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Portuguesa e Literatura 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Estrangeira – Inglês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Educação Física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57671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21/08 (sexta-feira)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2363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Desenho CAD e Metrologia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Algoritmos</a:t>
                      </a:r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 Programação</a:t>
                      </a:r>
                      <a:endParaRPr lang="pt-BR" sz="2400" b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Digital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</a:t>
                      </a:r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Analógica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Materiais e Processos de Fabricação Mecânica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Equipamentos de Automação e Controle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16463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3311901" y="461129"/>
            <a:ext cx="5867400" cy="9315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9329165" y="114300"/>
            <a:ext cx="5867400" cy="1002791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2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B1DD9995-1933-47AA-91E2-96BDCECF9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5215"/>
            <a:ext cx="13106400" cy="11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SzPct val="120000"/>
              <a:buFontTx/>
              <a:buNone/>
            </a:pPr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070" y="322828"/>
            <a:ext cx="2946967" cy="2462213"/>
          </a:xfr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>
              <a:defRPr/>
            </a:pP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Datas </a:t>
            </a:r>
            <a:b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de Aplicação: </a:t>
            </a:r>
            <a:b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pt-BR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os</a:t>
            </a:r>
            <a:r>
              <a:rPr lang="pt-BR" sz="4000" b="1" dirty="0" smtClean="0">
                <a:solidFill>
                  <a:schemeClr val="bg2">
                    <a:lumMod val="25000"/>
                  </a:schemeClr>
                </a:solidFill>
              </a:rPr>
              <a:t> ANOS</a:t>
            </a:r>
            <a:endParaRPr lang="pt-BR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37050"/>
              </p:ext>
            </p:extLst>
          </p:nvPr>
        </p:nvGraphicFramePr>
        <p:xfrm>
          <a:off x="10134599" y="1638300"/>
          <a:ext cx="5867400" cy="731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415032561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EIMEC 31</a:t>
                      </a:r>
                      <a:r>
                        <a:rPr lang="pt-BR" sz="2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(Turmas A e B):</a:t>
                      </a:r>
                      <a:endParaRPr lang="pt-BR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91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294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Portuguesa e Literatura 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Filosofia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Sociologia</a:t>
                      </a:r>
                    </a:p>
                    <a:p>
                      <a:pPr marL="457200" marR="0" indent="-457200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Gestão e Empreendedorismo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3336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21/08 (sexta-feira)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236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Higiene e Segurança no Trabalho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Microcontroladores</a:t>
                      </a: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 CLP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de Potência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Projeto CAD/CAM/CNC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Servomecanismo e Robótica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Sistemas Eletropneumáticos</a:t>
                      </a:r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 Hidráulicos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16463"/>
                  </a:ext>
                </a:extLst>
              </a:tr>
            </a:tbl>
          </a:graphicData>
        </a:graphic>
      </p:graphicFrame>
      <p:sp>
        <p:nvSpPr>
          <p:cNvPr id="23" name="Retângulo 22"/>
          <p:cNvSpPr/>
          <p:nvPr/>
        </p:nvSpPr>
        <p:spPr>
          <a:xfrm>
            <a:off x="10112829" y="1606323"/>
            <a:ext cx="5867400" cy="734717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147794"/>
              </p:ext>
            </p:extLst>
          </p:nvPr>
        </p:nvGraphicFramePr>
        <p:xfrm>
          <a:off x="3777557" y="2339340"/>
          <a:ext cx="5867400" cy="591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415032561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EIEL 31</a:t>
                      </a:r>
                      <a:r>
                        <a:rPr lang="pt-BR" sz="2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pt-B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(Turmas A e B):</a:t>
                      </a:r>
                      <a:endParaRPr lang="pt-BR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915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5294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7200" marR="0" indent="-457200" defTabSz="9144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anose="05050102010706020507" pitchFamily="18" charset="2"/>
                        <a:buChar char="Þ"/>
                        <a:tabLst/>
                        <a:defRPr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Portuguesa e Literatura 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Filosofia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Sociologia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33363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21/08 (sexta-feira)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236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Higiene e Segurança no Trabalho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Analógica II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Prática de Eletrônica II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Sistemas Embarcados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Sistema de Áudio e Vídeo</a:t>
                      </a:r>
                      <a:endParaRPr lang="pt-B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16463"/>
                  </a:ext>
                </a:extLst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3755787" y="2346026"/>
            <a:ext cx="5867400" cy="59216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6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7999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66529" y="3401185"/>
            <a:ext cx="10147300" cy="869469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2700" marR="5080" algn="ctr">
              <a:lnSpc>
                <a:spcPts val="5520"/>
              </a:lnSpc>
              <a:spcBef>
                <a:spcPts val="1280"/>
              </a:spcBef>
            </a:pPr>
            <a:endParaRPr sz="5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3999" y="8351016"/>
            <a:ext cx="3905249" cy="1819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428B15-75E1-4F6A-86FB-0459755B0942}"/>
              </a:ext>
            </a:extLst>
          </p:cNvPr>
          <p:cNvSpPr txBox="1"/>
          <p:nvPr/>
        </p:nvSpPr>
        <p:spPr>
          <a:xfrm>
            <a:off x="4572000" y="136321"/>
            <a:ext cx="5562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radley Hand ITC" panose="03070402050302030203" pitchFamily="66" charset="0"/>
                <a:cs typeface="Aldhabi" panose="020B0604020202020204" pitchFamily="2" charset="-78"/>
              </a:rPr>
              <a:t>REUNIÃO PRESENCIAL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DB702D2-DD80-480D-BD60-DEDDF56EE11A}"/>
              </a:ext>
            </a:extLst>
          </p:cNvPr>
          <p:cNvSpPr/>
          <p:nvPr/>
        </p:nvSpPr>
        <p:spPr>
          <a:xfrm>
            <a:off x="6172200" y="3401184"/>
            <a:ext cx="9841629" cy="4637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000" b="1" dirty="0">
                <a:ea typeface="Calibri" panose="020F0502020204030204" pitchFamily="34" charset="0"/>
              </a:rPr>
              <a:t>Contatos </a:t>
            </a:r>
            <a:r>
              <a:rPr lang="nb-NO" sz="6000" b="1" dirty="0" smtClean="0"/>
              <a:t>DIREN/CMDI:</a:t>
            </a:r>
            <a:endParaRPr lang="pt-BR" sz="4000" dirty="0">
              <a:ea typeface="Calibri" panose="020F0502020204030204" pitchFamily="34" charset="0"/>
            </a:endParaRPr>
          </a:p>
          <a:p>
            <a:pPr algn="ctr"/>
            <a:endParaRPr lang="nb-NO" sz="2000" dirty="0" smtClean="0">
              <a:hlinkClick r:id="rId4"/>
            </a:endParaRPr>
          </a:p>
          <a:p>
            <a:pPr algn="ctr"/>
            <a:r>
              <a:rPr lang="nb-NO" sz="4000" dirty="0" smtClean="0">
                <a:hlinkClick r:id="rId4"/>
              </a:rPr>
              <a:t>diren_cmdi@ifam.edu.br</a:t>
            </a:r>
            <a:endParaRPr lang="nb-NO" sz="4000" dirty="0"/>
          </a:p>
          <a:p>
            <a:pPr algn="ctr"/>
            <a:endParaRPr lang="pt-BR" sz="2000" dirty="0"/>
          </a:p>
          <a:p>
            <a:pPr algn="ctr"/>
            <a:r>
              <a:rPr lang="pt-BR" sz="4000" dirty="0">
                <a:hlinkClick r:id="rId5"/>
              </a:rPr>
              <a:t>recepcao.diren@ifam.edu.br</a:t>
            </a:r>
            <a:endParaRPr lang="pt-BR" sz="4000" dirty="0"/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endParaRPr lang="pt-BR" sz="6000" spc="-90" dirty="0" smtClean="0">
              <a:solidFill>
                <a:schemeClr val="accent1"/>
              </a:solidFill>
            </a:endParaRP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6000" spc="-9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</a:t>
            </a:r>
            <a:r>
              <a:rPr lang="pt-BR" sz="6000" spc="-69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</a:t>
            </a:r>
            <a:r>
              <a:rPr lang="pt-BR" sz="6000" spc="-1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</a:t>
            </a:r>
            <a:r>
              <a:rPr lang="pt-BR" sz="6000" spc="-65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</a:t>
            </a:r>
            <a:r>
              <a:rPr lang="pt-BR" sz="6000" spc="-1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G</a:t>
            </a:r>
            <a:r>
              <a:rPr lang="pt-BR" sz="6000" spc="8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</a:t>
            </a:r>
            <a:r>
              <a:rPr lang="pt-BR" sz="6000" spc="-53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</a:t>
            </a:r>
            <a:r>
              <a:rPr lang="pt-BR" sz="6000" spc="-9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</a:t>
            </a:r>
            <a:r>
              <a:rPr lang="pt-BR" sz="6000" spc="-5" dirty="0">
                <a:solidFill>
                  <a:srgbClr val="FF0000"/>
                </a:solidFill>
                <a:latin typeface="Arial Rounded MT Bold" panose="020F0704030504030204" pitchFamily="34" charset="0"/>
              </a:rPr>
              <a:t>!</a:t>
            </a:r>
            <a:endParaRPr lang="pt-BR" sz="6000" dirty="0">
              <a:solidFill>
                <a:srgbClr val="FF0000"/>
              </a:solidFill>
              <a:latin typeface="Arial Rounded MT Bold" panose="020F07040305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84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7999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66529" y="3401185"/>
            <a:ext cx="10147300" cy="869469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2700" marR="5080" algn="ctr">
              <a:lnSpc>
                <a:spcPts val="5520"/>
              </a:lnSpc>
              <a:spcBef>
                <a:spcPts val="1280"/>
              </a:spcBef>
            </a:pPr>
            <a:endParaRPr sz="5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87554" y="8331651"/>
            <a:ext cx="3905249" cy="1819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428B15-75E1-4F6A-86FB-0459755B0942}"/>
              </a:ext>
            </a:extLst>
          </p:cNvPr>
          <p:cNvSpPr txBox="1"/>
          <p:nvPr/>
        </p:nvSpPr>
        <p:spPr>
          <a:xfrm>
            <a:off x="4572000" y="136321"/>
            <a:ext cx="5562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radley Hand ITC" panose="03070402050302030203" pitchFamily="66" charset="0"/>
                <a:cs typeface="Aldhabi" panose="020B0604020202020204" pitchFamily="2" charset="-78"/>
              </a:rPr>
              <a:t>REUNIÃO PRESENCIAL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DB702D2-DD80-480D-BD60-DEDDF56EE11A}"/>
              </a:ext>
            </a:extLst>
          </p:cNvPr>
          <p:cNvSpPr/>
          <p:nvPr/>
        </p:nvSpPr>
        <p:spPr>
          <a:xfrm>
            <a:off x="4272679" y="2950273"/>
            <a:ext cx="13335000" cy="52453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RESUMO DA REUNIÃO</a:t>
            </a: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DE ACOLHIMENTO </a:t>
            </a:r>
            <a:r>
              <a:rPr lang="pt-BR" sz="7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DOS </a:t>
            </a:r>
            <a:r>
              <a:rPr lang="pt-BR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DISCENTES - IFAM-CMDI</a:t>
            </a: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>
                <a:solidFill>
                  <a:srgbClr val="FF0000"/>
                </a:solidFill>
                <a:latin typeface="Arial Rounded MT Bold" panose="020F0704030504030204" pitchFamily="34" charset="0"/>
                <a:cs typeface="Arial"/>
              </a:rPr>
              <a:t>Ensino Médio - INTEGRADO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"/>
            <a:ext cx="18287998" cy="10286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600"/>
          </a:p>
        </p:txBody>
      </p:sp>
    </p:spTree>
    <p:extLst>
      <p:ext uri="{BB962C8B-B14F-4D97-AF65-F5344CB8AC3E}">
        <p14:creationId xmlns:p14="http://schemas.microsoft.com/office/powerpoint/2010/main" val="15556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70"/>
            <a:ext cx="18288000" cy="2538538"/>
          </a:xfrm>
          <a:prstGeom prst="rect">
            <a:avLst/>
          </a:prstGeom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459686" y="2518225"/>
            <a:ext cx="8142514" cy="650408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 a 12 – Acolhimento dos discentes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Comic Sans MS" panose="030F0702030302020204" pitchFamily="66" charset="0"/>
              </a:rPr>
              <a:t>18 a 21 - Período de aplicação das atividades diagnósticas.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Comic Sans MS" panose="030F0702030302020204" pitchFamily="66" charset="0"/>
              </a:rPr>
              <a:t>24 e 25 – Planejamento: levantamento dos conteúdos mais significativos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Comic Sans MS" panose="030F0702030302020204" pitchFamily="66" charset="0"/>
              </a:rPr>
              <a:t>24 e 28 - Plano de Recuperação Paralela.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 smtClean="0">
                <a:latin typeface="Comic Sans MS" panose="030F0702030302020204" pitchFamily="66" charset="0"/>
              </a:rPr>
              <a:t>26 a 28 – Conselho de classe – Forma Integrada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31 – Inicio das Atividades Pedagógicas  Não Presenciais (APNP)– Forma integrada (2ª Etapa)</a:t>
            </a:r>
            <a:endParaRPr 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14207549" y="593425"/>
            <a:ext cx="3394651" cy="510132"/>
          </a:xfrm>
          <a:prstGeom prst="rect">
            <a:avLst/>
          </a:prstGeom>
          <a:solidFill>
            <a:srgbClr val="053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4478000" y="593424"/>
            <a:ext cx="2553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solidFill>
                  <a:schemeClr val="bg1"/>
                </a:solidFill>
              </a:rPr>
              <a:t>Ensino Técnico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513998"/>
              </p:ext>
            </p:extLst>
          </p:nvPr>
        </p:nvGraphicFramePr>
        <p:xfrm>
          <a:off x="685807" y="2518225"/>
          <a:ext cx="8088079" cy="6504086"/>
        </p:xfrm>
        <a:graphic>
          <a:graphicData uri="http://schemas.openxmlformats.org/drawingml/2006/table">
            <a:tbl>
              <a:tblPr firstRow="1" firstCol="1" bandRow="1"/>
              <a:tblGrid>
                <a:gridCol w="1285576">
                  <a:extLst>
                    <a:ext uri="{9D8B030D-6E8A-4147-A177-3AD203B41FA5}">
                      <a16:colId xmlns:a16="http://schemas.microsoft.com/office/drawing/2014/main" val="661597597"/>
                    </a:ext>
                  </a:extLst>
                </a:gridCol>
                <a:gridCol w="1125864">
                  <a:extLst>
                    <a:ext uri="{9D8B030D-6E8A-4147-A177-3AD203B41FA5}">
                      <a16:colId xmlns:a16="http://schemas.microsoft.com/office/drawing/2014/main" val="3961060894"/>
                    </a:ext>
                  </a:extLst>
                </a:gridCol>
                <a:gridCol w="1125864">
                  <a:extLst>
                    <a:ext uri="{9D8B030D-6E8A-4147-A177-3AD203B41FA5}">
                      <a16:colId xmlns:a16="http://schemas.microsoft.com/office/drawing/2014/main" val="3185375193"/>
                    </a:ext>
                  </a:extLst>
                </a:gridCol>
                <a:gridCol w="1171214">
                  <a:extLst>
                    <a:ext uri="{9D8B030D-6E8A-4147-A177-3AD203B41FA5}">
                      <a16:colId xmlns:a16="http://schemas.microsoft.com/office/drawing/2014/main" val="639112245"/>
                    </a:ext>
                  </a:extLst>
                </a:gridCol>
                <a:gridCol w="1125864">
                  <a:extLst>
                    <a:ext uri="{9D8B030D-6E8A-4147-A177-3AD203B41FA5}">
                      <a16:colId xmlns:a16="http://schemas.microsoft.com/office/drawing/2014/main" val="3104149713"/>
                    </a:ext>
                  </a:extLst>
                </a:gridCol>
                <a:gridCol w="1125864">
                  <a:extLst>
                    <a:ext uri="{9D8B030D-6E8A-4147-A177-3AD203B41FA5}">
                      <a16:colId xmlns:a16="http://schemas.microsoft.com/office/drawing/2014/main" val="2169885890"/>
                    </a:ext>
                  </a:extLst>
                </a:gridCol>
                <a:gridCol w="1127833">
                  <a:extLst>
                    <a:ext uri="{9D8B030D-6E8A-4147-A177-3AD203B41FA5}">
                      <a16:colId xmlns:a16="http://schemas.microsoft.com/office/drawing/2014/main" val="1184335031"/>
                    </a:ext>
                  </a:extLst>
                </a:gridCol>
              </a:tblGrid>
              <a:tr h="631045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AGOSTO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340587"/>
                  </a:ext>
                </a:extLst>
              </a:tr>
              <a:tr h="631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75998"/>
                  </a:ext>
                </a:extLst>
              </a:tr>
              <a:tr h="6310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453816"/>
                  </a:ext>
                </a:extLst>
              </a:tr>
              <a:tr h="6310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078388"/>
                  </a:ext>
                </a:extLst>
              </a:tr>
              <a:tr h="6310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448295"/>
                  </a:ext>
                </a:extLst>
              </a:tr>
              <a:tr h="6310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457406"/>
                  </a:ext>
                </a:extLst>
              </a:tr>
              <a:tr h="6310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69294"/>
                  </a:ext>
                </a:extLst>
              </a:tr>
              <a:tr h="63104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585238"/>
                  </a:ext>
                </a:extLst>
              </a:tr>
              <a:tr h="1455726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Letivos: </a:t>
                      </a: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Integrado (2ª Etapa)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760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1870</Words>
  <Application>Microsoft Office PowerPoint</Application>
  <PresentationFormat>Personalizar</PresentationFormat>
  <Paragraphs>463</Paragraphs>
  <Slides>24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6" baseType="lpstr">
      <vt:lpstr>Abadi Extra Light</vt:lpstr>
      <vt:lpstr>Aharoni</vt:lpstr>
      <vt:lpstr>Aldhabi</vt:lpstr>
      <vt:lpstr>Arial</vt:lpstr>
      <vt:lpstr>Arial Rounded MT Bold</vt:lpstr>
      <vt:lpstr>Bradley Hand ITC</vt:lpstr>
      <vt:lpstr>Britannic Bold</vt:lpstr>
      <vt:lpstr>Calibri</vt:lpstr>
      <vt:lpstr>Comic Sans MS</vt:lpstr>
      <vt:lpstr>Symbol</vt:lpstr>
      <vt:lpstr>Times New Roman</vt:lpstr>
      <vt:lpstr>Office Theme</vt:lpstr>
      <vt:lpstr>Apresentação do PowerPoint</vt:lpstr>
      <vt:lpstr>OBSERVAÇÕES IMPORTANTES:</vt:lpstr>
      <vt:lpstr>Datas  de Aplicação:  1os ANOS</vt:lpstr>
      <vt:lpstr>Datas  de Aplicação:  2os ANOS</vt:lpstr>
      <vt:lpstr>Datas  de Aplicação:  3os ANOS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Considerações do Setor Pedagógico (Portaria n. 176, GDG/CMDI/IFAM de 24 de junho de 2020 Elaboração do Plano Híbrido)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Chiara_Julie</dc:creator>
  <cp:lastModifiedBy>CMDI</cp:lastModifiedBy>
  <cp:revision>139</cp:revision>
  <dcterms:created xsi:type="dcterms:W3CDTF">2020-08-09T21:44:50Z</dcterms:created>
  <dcterms:modified xsi:type="dcterms:W3CDTF">2020-08-14T17:38:40Z</dcterms:modified>
</cp:coreProperties>
</file>