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9.jpg" ContentType="image/jpeg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334" r:id="rId2"/>
    <p:sldId id="339" r:id="rId3"/>
    <p:sldId id="336" r:id="rId4"/>
    <p:sldId id="341" r:id="rId5"/>
    <p:sldId id="338" r:id="rId6"/>
    <p:sldId id="284" r:id="rId7"/>
    <p:sldId id="256" r:id="rId8"/>
    <p:sldId id="311" r:id="rId9"/>
    <p:sldId id="318" r:id="rId10"/>
    <p:sldId id="321" r:id="rId11"/>
    <p:sldId id="319" r:id="rId12"/>
    <p:sldId id="332" r:id="rId13"/>
    <p:sldId id="257" r:id="rId14"/>
    <p:sldId id="345" r:id="rId15"/>
    <p:sldId id="312" r:id="rId16"/>
    <p:sldId id="314" r:id="rId17"/>
    <p:sldId id="315" r:id="rId18"/>
    <p:sldId id="322" r:id="rId19"/>
    <p:sldId id="296" r:id="rId20"/>
    <p:sldId id="326" r:id="rId21"/>
    <p:sldId id="327" r:id="rId22"/>
    <p:sldId id="342" r:id="rId23"/>
    <p:sldId id="343" r:id="rId24"/>
    <p:sldId id="344" r:id="rId25"/>
  </p:sldIdLst>
  <p:sldSz cx="18288000" cy="10287000"/>
  <p:notesSz cx="18288000" cy="10287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3054"/>
    <a:srgbClr val="F7994B"/>
    <a:srgbClr val="E9FBF5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18" autoAdjust="0"/>
    <p:restoredTop sz="94660"/>
  </p:normalViewPr>
  <p:slideViewPr>
    <p:cSldViewPr>
      <p:cViewPr varScale="1">
        <p:scale>
          <a:sx n="52" d="100"/>
          <a:sy n="52" d="100"/>
        </p:scale>
        <p:origin x="108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07035-520A-457D-9593-C1F9A714E44A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5E2BB-2A23-412A-B598-E7FB00673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31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2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0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3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72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4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61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5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4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01A3602-3066-4533-BB34-9FC450423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8CD492-8A97-485C-9983-474B27A18F7B}" type="slidenum">
              <a:rPr lang="pt-BR" altLang="pt-BR" smtClean="0"/>
              <a:pPr>
                <a:spcBef>
                  <a:spcPct val="0"/>
                </a:spcBef>
              </a:pPr>
              <a:t>19</a:t>
            </a:fld>
            <a:endParaRPr lang="pt-BR" altLang="pt-B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BDC0A2-EF30-4946-9300-FEFFBA0451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5253FD-351F-4C67-860B-89C8A390D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55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27243" y="728698"/>
            <a:ext cx="10233512" cy="10401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9566910"/>
            <a:ext cx="4206240" cy="276999"/>
          </a:xfrm>
        </p:spPr>
        <p:txBody>
          <a:bodyPr/>
          <a:lstStyle/>
          <a:p>
            <a:fld id="{0D55E140-0E3D-4D36-9460-4E51349F9F5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217920" y="9566910"/>
            <a:ext cx="5852160" cy="276999"/>
          </a:xfr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3167361" y="9566910"/>
            <a:ext cx="4206240" cy="276999"/>
          </a:xfrm>
        </p:spPr>
        <p:txBody>
          <a:bodyPr/>
          <a:lstStyle/>
          <a:p>
            <a:fld id="{C14FB784-2338-4D4B-A868-93D8C66AF2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47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7999" cy="10286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88371" y="3579074"/>
            <a:ext cx="15479394" cy="577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8371" y="4130946"/>
            <a:ext cx="15478125" cy="5622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4AA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9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vanrij@ifam.edu.br" TargetMode="External"/><Relationship Id="rId4" Type="http://schemas.openxmlformats.org/officeDocument/2006/relationships/hyperlink" Target="mailto:maquine@ifam.edu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psicologia_cmdi@ifam.edu.b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recepcao.diren@ifam.edu.br" TargetMode="External"/><Relationship Id="rId4" Type="http://schemas.openxmlformats.org/officeDocument/2006/relationships/hyperlink" Target="mailto:diren_cmdi@ifam.edu.br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7999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66529" y="3401185"/>
            <a:ext cx="10147300" cy="869469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2700" marR="5080" algn="ctr">
              <a:lnSpc>
                <a:spcPts val="5520"/>
              </a:lnSpc>
              <a:spcBef>
                <a:spcPts val="1280"/>
              </a:spcBef>
            </a:pPr>
            <a:endParaRPr sz="5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87554" y="8331651"/>
            <a:ext cx="3905249" cy="1819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428B15-75E1-4F6A-86FB-0459755B0942}"/>
              </a:ext>
            </a:extLst>
          </p:cNvPr>
          <p:cNvSpPr txBox="1"/>
          <p:nvPr/>
        </p:nvSpPr>
        <p:spPr>
          <a:xfrm>
            <a:off x="4572000" y="136321"/>
            <a:ext cx="5562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radley Hand ITC" panose="03070402050302030203" pitchFamily="66" charset="0"/>
                <a:cs typeface="Aldhabi" panose="020B0604020202020204" pitchFamily="2" charset="-78"/>
              </a:rPr>
              <a:t>REUNIÃO PRESENCIAL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DB702D2-DD80-480D-BD60-DEDDF56EE11A}"/>
              </a:ext>
            </a:extLst>
          </p:cNvPr>
          <p:cNvSpPr/>
          <p:nvPr/>
        </p:nvSpPr>
        <p:spPr>
          <a:xfrm>
            <a:off x="4272678" y="2950272"/>
            <a:ext cx="13335000" cy="52453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CHAMADA PARA</a:t>
            </a: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AVALIAÇÃO DIAGNÓSTICA</a:t>
            </a: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endParaRPr lang="pt-BR" sz="2000" b="1" dirty="0">
              <a:solidFill>
                <a:schemeClr val="tx2">
                  <a:lumMod val="60000"/>
                  <a:lumOff val="40000"/>
                </a:schemeClr>
              </a:solidFill>
              <a:latin typeface="Arial Rounded MT Bold" panose="020F070403050403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>
                <a:solidFill>
                  <a:srgbClr val="FF0000"/>
                </a:solidFill>
                <a:latin typeface="Arial Rounded MT Bold" panose="020F0704030504030204" pitchFamily="34" charset="0"/>
                <a:cs typeface="Arial"/>
              </a:rPr>
              <a:t>Subsequente / EJA</a:t>
            </a:r>
          </a:p>
        </p:txBody>
      </p:sp>
    </p:spTree>
    <p:extLst>
      <p:ext uri="{BB962C8B-B14F-4D97-AF65-F5344CB8AC3E}">
        <p14:creationId xmlns:p14="http://schemas.microsoft.com/office/powerpoint/2010/main" val="321776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847837"/>
          </a:xfrm>
          <a:prstGeom prst="rect">
            <a:avLst/>
          </a:prstGeom>
        </p:spPr>
      </p:pic>
      <p:graphicFrame>
        <p:nvGraphicFramePr>
          <p:cNvPr id="22" name="Tabe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24219"/>
              </p:ext>
            </p:extLst>
          </p:nvPr>
        </p:nvGraphicFramePr>
        <p:xfrm>
          <a:off x="457200" y="2169485"/>
          <a:ext cx="8218713" cy="6705601"/>
        </p:xfrm>
        <a:graphic>
          <a:graphicData uri="http://schemas.openxmlformats.org/drawingml/2006/table">
            <a:tbl>
              <a:tblPr firstRow="1" firstCol="1" bandRow="1"/>
              <a:tblGrid>
                <a:gridCol w="1284603">
                  <a:extLst>
                    <a:ext uri="{9D8B030D-6E8A-4147-A177-3AD203B41FA5}">
                      <a16:colId xmlns:a16="http://schemas.microsoft.com/office/drawing/2014/main" val="3897430883"/>
                    </a:ext>
                  </a:extLst>
                </a:gridCol>
                <a:gridCol w="1147646">
                  <a:extLst>
                    <a:ext uri="{9D8B030D-6E8A-4147-A177-3AD203B41FA5}">
                      <a16:colId xmlns:a16="http://schemas.microsoft.com/office/drawing/2014/main" val="400550425"/>
                    </a:ext>
                  </a:extLst>
                </a:gridCol>
                <a:gridCol w="1147646">
                  <a:extLst>
                    <a:ext uri="{9D8B030D-6E8A-4147-A177-3AD203B41FA5}">
                      <a16:colId xmlns:a16="http://schemas.microsoft.com/office/drawing/2014/main" val="900798562"/>
                    </a:ext>
                  </a:extLst>
                </a:gridCol>
                <a:gridCol w="1193874">
                  <a:extLst>
                    <a:ext uri="{9D8B030D-6E8A-4147-A177-3AD203B41FA5}">
                      <a16:colId xmlns:a16="http://schemas.microsoft.com/office/drawing/2014/main" val="3436280411"/>
                    </a:ext>
                  </a:extLst>
                </a:gridCol>
                <a:gridCol w="1147646">
                  <a:extLst>
                    <a:ext uri="{9D8B030D-6E8A-4147-A177-3AD203B41FA5}">
                      <a16:colId xmlns:a16="http://schemas.microsoft.com/office/drawing/2014/main" val="3276576304"/>
                    </a:ext>
                  </a:extLst>
                </a:gridCol>
                <a:gridCol w="1147646">
                  <a:extLst>
                    <a:ext uri="{9D8B030D-6E8A-4147-A177-3AD203B41FA5}">
                      <a16:colId xmlns:a16="http://schemas.microsoft.com/office/drawing/2014/main" val="2956070659"/>
                    </a:ext>
                  </a:extLst>
                </a:gridCol>
                <a:gridCol w="1149652">
                  <a:extLst>
                    <a:ext uri="{9D8B030D-6E8A-4147-A177-3AD203B41FA5}">
                      <a16:colId xmlns:a16="http://schemas.microsoft.com/office/drawing/2014/main" val="3459029159"/>
                    </a:ext>
                  </a:extLst>
                </a:gridCol>
              </a:tblGrid>
              <a:tr h="714566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OUTUBRO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160163"/>
                  </a:ext>
                </a:extLst>
              </a:tr>
              <a:tr h="7145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</a:t>
                      </a:r>
                      <a:endParaRPr lang="pt-B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856180"/>
                  </a:ext>
                </a:extLst>
              </a:tr>
              <a:tr h="71456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36400"/>
                  </a:ext>
                </a:extLst>
              </a:tr>
              <a:tr h="71456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677471"/>
                  </a:ext>
                </a:extLst>
              </a:tr>
              <a:tr h="71456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9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48930"/>
                  </a:ext>
                </a:extLst>
              </a:tr>
              <a:tr h="71456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938741"/>
                  </a:ext>
                </a:extLst>
              </a:tr>
              <a:tr h="71456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100794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94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82367"/>
                  </a:ext>
                </a:extLst>
              </a:tr>
              <a:tr h="1703639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Letivos:</a:t>
                      </a: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Subsequente/EJA: 11 + 3 = 14 (1º Semestre)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Subsequente/EJA: 3 +1 = 4 (2º Semestre)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4962169"/>
                  </a:ext>
                </a:extLst>
              </a:tr>
            </a:tbl>
          </a:graphicData>
        </a:graphic>
      </p:graphicFrame>
      <p:sp>
        <p:nvSpPr>
          <p:cNvPr id="28" name="Retângulo 27"/>
          <p:cNvSpPr/>
          <p:nvPr/>
        </p:nvSpPr>
        <p:spPr>
          <a:xfrm>
            <a:off x="14368177" y="538143"/>
            <a:ext cx="3544933" cy="518656"/>
          </a:xfrm>
          <a:prstGeom prst="rect">
            <a:avLst/>
          </a:prstGeom>
          <a:solidFill>
            <a:srgbClr val="053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49"/>
          </a:p>
        </p:txBody>
      </p:sp>
      <p:sp>
        <p:nvSpPr>
          <p:cNvPr id="29" name="CaixaDeTexto 28"/>
          <p:cNvSpPr txBox="1"/>
          <p:nvPr/>
        </p:nvSpPr>
        <p:spPr>
          <a:xfrm>
            <a:off x="14679088" y="591642"/>
            <a:ext cx="2923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>
                <a:solidFill>
                  <a:schemeClr val="bg1"/>
                </a:solidFill>
              </a:rPr>
              <a:t>Ensino Técnico</a:t>
            </a: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9144000" y="2653924"/>
            <a:ext cx="8469086" cy="573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r>
              <a:rPr 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05 – Retorno das aulas presenciais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>
                <a:latin typeface="Comic Sans MS" panose="030F0702030302020204" pitchFamily="66" charset="0"/>
              </a:rPr>
              <a:t>17 - completamos 445h – EJA/Subsequente (Término do 1º  Semestre)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>
                <a:latin typeface="Comic Sans MS" panose="030F0702030302020204" pitchFamily="66" charset="0"/>
              </a:rPr>
              <a:t>19 e 20 - Exames Finais - EJA/Subsequente.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>
                <a:latin typeface="Comic Sans MS" panose="030F0702030302020204" pitchFamily="66" charset="0"/>
              </a:rPr>
              <a:t>22 e 23 - Conselho de Classe Final - EJA/Subsequente.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>
                <a:latin typeface="Comic Sans MS" panose="030F0702030302020204" pitchFamily="66" charset="0"/>
              </a:rPr>
              <a:t>26 e 27 - Rematrícula/Planejamento - EJA/Subsequente.</a:t>
            </a:r>
          </a:p>
          <a:p>
            <a:r>
              <a:rPr 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28 - Inicio do SEGUNDO SEMESTRE/2020 - EJA/Subsequente. </a:t>
            </a:r>
          </a:p>
        </p:txBody>
      </p:sp>
    </p:spTree>
    <p:extLst>
      <p:ext uri="{BB962C8B-B14F-4D97-AF65-F5344CB8AC3E}">
        <p14:creationId xmlns:p14="http://schemas.microsoft.com/office/powerpoint/2010/main" val="938846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3"/>
            <a:ext cx="18287999" cy="1847837"/>
          </a:xfrm>
          <a:prstGeom prst="rect">
            <a:avLst/>
          </a:prstGeom>
        </p:spPr>
      </p:pic>
      <p:sp>
        <p:nvSpPr>
          <p:cNvPr id="26" name="Estrela de 5 Pontas 25"/>
          <p:cNvSpPr/>
          <p:nvPr/>
        </p:nvSpPr>
        <p:spPr>
          <a:xfrm>
            <a:off x="12073922" y="9630158"/>
            <a:ext cx="195298" cy="11951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49"/>
          </a:p>
        </p:txBody>
      </p:sp>
      <p:sp>
        <p:nvSpPr>
          <p:cNvPr id="28" name="Retângulo 27"/>
          <p:cNvSpPr/>
          <p:nvPr/>
        </p:nvSpPr>
        <p:spPr>
          <a:xfrm>
            <a:off x="14173200" y="615505"/>
            <a:ext cx="3544933" cy="336995"/>
          </a:xfrm>
          <a:prstGeom prst="rect">
            <a:avLst/>
          </a:prstGeom>
          <a:solidFill>
            <a:srgbClr val="053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49"/>
          </a:p>
        </p:txBody>
      </p:sp>
      <p:sp>
        <p:nvSpPr>
          <p:cNvPr id="29" name="CaixaDeTexto 28"/>
          <p:cNvSpPr txBox="1"/>
          <p:nvPr/>
        </p:nvSpPr>
        <p:spPr>
          <a:xfrm>
            <a:off x="14147161" y="489698"/>
            <a:ext cx="3570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dirty="0">
                <a:solidFill>
                  <a:schemeClr val="bg1"/>
                </a:solidFill>
              </a:rPr>
              <a:t>Ensino Técnico</a:t>
            </a:r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122978"/>
              </p:ext>
            </p:extLst>
          </p:nvPr>
        </p:nvGraphicFramePr>
        <p:xfrm>
          <a:off x="640013" y="2621464"/>
          <a:ext cx="8000998" cy="6179635"/>
        </p:xfrm>
        <a:graphic>
          <a:graphicData uri="http://schemas.openxmlformats.org/drawingml/2006/table">
            <a:tbl>
              <a:tblPr firstRow="1" firstCol="1" bandRow="1"/>
              <a:tblGrid>
                <a:gridCol w="1272912">
                  <a:extLst>
                    <a:ext uri="{9D8B030D-6E8A-4147-A177-3AD203B41FA5}">
                      <a16:colId xmlns:a16="http://schemas.microsoft.com/office/drawing/2014/main" val="4172691480"/>
                    </a:ext>
                  </a:extLst>
                </a:gridCol>
                <a:gridCol w="1114776">
                  <a:extLst>
                    <a:ext uri="{9D8B030D-6E8A-4147-A177-3AD203B41FA5}">
                      <a16:colId xmlns:a16="http://schemas.microsoft.com/office/drawing/2014/main" val="3327244749"/>
                    </a:ext>
                  </a:extLst>
                </a:gridCol>
                <a:gridCol w="1114776">
                  <a:extLst>
                    <a:ext uri="{9D8B030D-6E8A-4147-A177-3AD203B41FA5}">
                      <a16:colId xmlns:a16="http://schemas.microsoft.com/office/drawing/2014/main" val="459041152"/>
                    </a:ext>
                  </a:extLst>
                </a:gridCol>
                <a:gridCol w="1159676">
                  <a:extLst>
                    <a:ext uri="{9D8B030D-6E8A-4147-A177-3AD203B41FA5}">
                      <a16:colId xmlns:a16="http://schemas.microsoft.com/office/drawing/2014/main" val="3819565273"/>
                    </a:ext>
                  </a:extLst>
                </a:gridCol>
                <a:gridCol w="1114776">
                  <a:extLst>
                    <a:ext uri="{9D8B030D-6E8A-4147-A177-3AD203B41FA5}">
                      <a16:colId xmlns:a16="http://schemas.microsoft.com/office/drawing/2014/main" val="2965989634"/>
                    </a:ext>
                  </a:extLst>
                </a:gridCol>
                <a:gridCol w="1112041">
                  <a:extLst>
                    <a:ext uri="{9D8B030D-6E8A-4147-A177-3AD203B41FA5}">
                      <a16:colId xmlns:a16="http://schemas.microsoft.com/office/drawing/2014/main" val="2849029092"/>
                    </a:ext>
                  </a:extLst>
                </a:gridCol>
                <a:gridCol w="1112041">
                  <a:extLst>
                    <a:ext uri="{9D8B030D-6E8A-4147-A177-3AD203B41FA5}">
                      <a16:colId xmlns:a16="http://schemas.microsoft.com/office/drawing/2014/main" val="2005684753"/>
                    </a:ext>
                  </a:extLst>
                </a:gridCol>
              </a:tblGrid>
              <a:tr h="63083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MARÇO - 2021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791895"/>
                  </a:ext>
                </a:extLst>
              </a:tr>
              <a:tr h="630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270367"/>
                  </a:ext>
                </a:extLst>
              </a:tr>
              <a:tr h="6308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808939"/>
                  </a:ext>
                </a:extLst>
              </a:tr>
              <a:tr h="87055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656004"/>
                  </a:ext>
                </a:extLst>
              </a:tr>
              <a:tr h="87055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210949"/>
                  </a:ext>
                </a:extLst>
              </a:tr>
              <a:tr h="6308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723513"/>
                  </a:ext>
                </a:extLst>
              </a:tr>
              <a:tr h="63083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352234"/>
                  </a:ext>
                </a:extLst>
              </a:tr>
              <a:tr h="1284336">
                <a:tc gridSpan="7"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Letivos:</a:t>
                      </a: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Subsequente/EJA: </a:t>
                      </a:r>
                      <a:r>
                        <a:rPr lang="pt-BR" sz="2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+</a:t>
                      </a:r>
                      <a:r>
                        <a:rPr lang="pt-BR" sz="28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 = 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876674"/>
                  </a:ext>
                </a:extLst>
              </a:tr>
            </a:tbl>
          </a:graphicData>
        </a:graphic>
      </p:graphicFrame>
      <p:sp>
        <p:nvSpPr>
          <p:cNvPr id="31" name="Text Box 1"/>
          <p:cNvSpPr txBox="1">
            <a:spLocks noChangeArrowheads="1"/>
          </p:cNvSpPr>
          <p:nvPr/>
        </p:nvSpPr>
        <p:spPr bwMode="auto">
          <a:xfrm>
            <a:off x="9128623" y="1532928"/>
            <a:ext cx="8321177" cy="8258773"/>
          </a:xfrm>
          <a:prstGeom prst="rect">
            <a:avLst/>
          </a:prstGeom>
          <a:noFill/>
          <a:ln>
            <a:noFill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r>
              <a:rPr lang="pt-BR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 – </a:t>
            </a:r>
            <a:r>
              <a:rPr 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Completamos 403h do 2º semestre (Término do 2º Semestre/2020) 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b="1" dirty="0">
                <a:latin typeface="Comic Sans MS" panose="030F0702030302020204" pitchFamily="66" charset="0"/>
              </a:rPr>
              <a:t>11</a:t>
            </a:r>
            <a:r>
              <a:rPr lang="pt-BR" sz="3000" dirty="0">
                <a:latin typeface="Comic Sans MS" panose="030F0702030302020204" pitchFamily="66" charset="0"/>
              </a:rPr>
              <a:t> – Convocação Exames Finais – EJA/Subsequente. 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b="1" dirty="0">
                <a:latin typeface="Comic Sans MS" panose="030F0702030302020204" pitchFamily="66" charset="0"/>
              </a:rPr>
              <a:t>15 e 16 </a:t>
            </a:r>
            <a:r>
              <a:rPr lang="pt-BR" sz="3000" dirty="0">
                <a:latin typeface="Comic Sans MS" panose="030F0702030302020204" pitchFamily="66" charset="0"/>
              </a:rPr>
              <a:t>- Exames Finais – EJA/Subsequente 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b="1" dirty="0">
                <a:latin typeface="Comic Sans MS" panose="030F0702030302020204" pitchFamily="66" charset="0"/>
              </a:rPr>
              <a:t>18 e 19 </a:t>
            </a:r>
            <a:r>
              <a:rPr lang="pt-BR" sz="3000" dirty="0">
                <a:latin typeface="Comic Sans MS" panose="030F0702030302020204" pitchFamily="66" charset="0"/>
              </a:rPr>
              <a:t>- Conselhos de Classe Finais – EJA/Subsequente 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b="1" dirty="0">
                <a:latin typeface="Comic Sans MS" panose="030F0702030302020204" pitchFamily="66" charset="0"/>
              </a:rPr>
              <a:t>22</a:t>
            </a:r>
            <a:r>
              <a:rPr lang="pt-BR" sz="3000" dirty="0">
                <a:latin typeface="Comic Sans MS" panose="030F0702030302020204" pitchFamily="66" charset="0"/>
              </a:rPr>
              <a:t> - Publicação das atas finais – EJA/Subsequente 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b="1" dirty="0">
                <a:latin typeface="Comic Sans MS" panose="030F0702030302020204" pitchFamily="66" charset="0"/>
              </a:rPr>
              <a:t>24</a:t>
            </a:r>
            <a:r>
              <a:rPr lang="pt-BR" sz="3000" dirty="0">
                <a:latin typeface="Comic Sans MS" panose="030F0702030302020204" pitchFamily="66" charset="0"/>
              </a:rPr>
              <a:t> – Cerimônia de Formatura 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sz="3000" b="1" dirty="0">
                <a:latin typeface="Comic Sans MS" panose="030F0702030302020204" pitchFamily="66" charset="0"/>
              </a:rPr>
              <a:t>22 a 26</a:t>
            </a:r>
            <a:r>
              <a:rPr lang="pt-BR" sz="3000" dirty="0">
                <a:latin typeface="Comic Sans MS" panose="030F0702030302020204" pitchFamily="66" charset="0"/>
              </a:rPr>
              <a:t> - Matrículas para 2021 </a:t>
            </a:r>
          </a:p>
          <a:p>
            <a:pPr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pt-BR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30 – Início do ANO LETIVO 2021</a:t>
            </a:r>
          </a:p>
        </p:txBody>
      </p:sp>
    </p:spTree>
    <p:extLst>
      <p:ext uri="{BB962C8B-B14F-4D97-AF65-F5344CB8AC3E}">
        <p14:creationId xmlns:p14="http://schemas.microsoft.com/office/powerpoint/2010/main" val="1436573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9B825DB-1C6F-4D34-8176-9645A1C44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1485900"/>
            <a:ext cx="15811850" cy="738664"/>
          </a:xfrm>
        </p:spPr>
        <p:txBody>
          <a:bodyPr/>
          <a:lstStyle/>
          <a:p>
            <a:pPr algn="ctr"/>
            <a:r>
              <a:rPr lang="pt-BR" sz="4800" b="1" dirty="0"/>
              <a:t>Datas de Início e Fim dos Semestres Letivos - 2020: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4FC287F7-AC6A-43E0-895A-CFC3F0F351BB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2357915"/>
            <a:ext cx="15811850" cy="683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62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CDF17F1-E435-449D-ADB2-D8D3175702C2}"/>
              </a:ext>
            </a:extLst>
          </p:cNvPr>
          <p:cNvSpPr txBox="1"/>
          <p:nvPr/>
        </p:nvSpPr>
        <p:spPr>
          <a:xfrm flipH="1">
            <a:off x="1" y="13607"/>
            <a:ext cx="15914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solidFill>
                  <a:srgbClr val="F38224"/>
                </a:solidFill>
                <a:latin typeface="Britannic Bold" panose="020B0903060703020204" pitchFamily="34" charset="0"/>
              </a:rPr>
              <a:t>Proposta de Organização de Carga Horária por Ciclo</a:t>
            </a:r>
          </a:p>
        </p:txBody>
      </p:sp>
      <p:pic>
        <p:nvPicPr>
          <p:cNvPr id="5" name="Imagem 4" descr="Uma imagem contendo texto, parede de papel&#10;&#10;Descrição gerada automaticamente">
            <a:extLst>
              <a:ext uri="{FF2B5EF4-FFF2-40B4-BE49-F238E27FC236}">
                <a16:creationId xmlns:a16="http://schemas.microsoft.com/office/drawing/2014/main" id="{E0E421A4-7DC5-4F92-AA6F-1273014CA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2197837"/>
            <a:ext cx="8086842" cy="6298463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9071C809-F015-498C-8FC2-88A290C0968F}"/>
              </a:ext>
            </a:extLst>
          </p:cNvPr>
          <p:cNvSpPr/>
          <p:nvPr/>
        </p:nvSpPr>
        <p:spPr>
          <a:xfrm>
            <a:off x="1152561" y="9405257"/>
            <a:ext cx="7153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>
                <a:solidFill>
                  <a:srgbClr val="0070C0"/>
                </a:solidFill>
              </a:rPr>
              <a:t>https://</a:t>
            </a:r>
            <a:r>
              <a:rPr lang="pt-BR" sz="2000" dirty="0">
                <a:solidFill>
                  <a:srgbClr val="0070C0"/>
                </a:solidFill>
              </a:rPr>
              <a:t>www.metropoles.com/saude/novo-normal-modelo-de-quarentena-intermitente-pode-ser-solucao-sem-vacina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7044518C-F97A-4B1A-8D60-55D6F996F16A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tângulo 1"/>
          <p:cNvSpPr/>
          <p:nvPr/>
        </p:nvSpPr>
        <p:spPr>
          <a:xfrm>
            <a:off x="2495276" y="8476680"/>
            <a:ext cx="44678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6000" dirty="0">
                <a:solidFill>
                  <a:srgbClr val="FF0000"/>
                </a:solidFill>
                <a:latin typeface="Britannic Bold" panose="020B0903060703020204" pitchFamily="34" charset="0"/>
              </a:rPr>
              <a:t>Método 10-4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C92143C-63AE-4B97-8367-BC4BFF62C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0" y="3040469"/>
            <a:ext cx="8156106" cy="62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7160" tIns="68580" rIns="137160" bIns="6858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371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BR" sz="4000" dirty="0">
                <a:latin typeface="Abadi Extra Light" panose="020B0604020202020204" pitchFamily="34" charset="0"/>
              </a:rPr>
              <a:t>A regra é baseada no período de latência do vírus, ou seja, no lapso de tempo entre uma pessoa ser infectada e infectar outras. Esse tempo é calculado em três dias e a partir daí surge o modelo: 4 dias na escola e 10 dias de confinamento. </a:t>
            </a:r>
            <a:r>
              <a:rPr lang="pt-BR" sz="4000" dirty="0"/>
              <a:t>O objetivo é reduzir o chamado número básico de reprodução ou R0.</a:t>
            </a:r>
            <a:endParaRPr lang="pt-PT" altLang="pt-BR" sz="4000" dirty="0">
              <a:latin typeface="Abadi Extra Light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1B43C0B-3408-44ED-8480-5BC24DD45565}"/>
              </a:ext>
            </a:extLst>
          </p:cNvPr>
          <p:cNvSpPr txBox="1"/>
          <p:nvPr/>
        </p:nvSpPr>
        <p:spPr>
          <a:xfrm>
            <a:off x="11760459" y="1714500"/>
            <a:ext cx="4529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200" b="1" dirty="0">
                <a:solidFill>
                  <a:srgbClr val="002060"/>
                </a:solidFill>
              </a:rPr>
              <a:t>Como funciona?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FE934B5-FD35-4245-9732-A425373D6F62}"/>
              </a:ext>
            </a:extLst>
          </p:cNvPr>
          <p:cNvSpPr/>
          <p:nvPr/>
        </p:nvSpPr>
        <p:spPr>
          <a:xfrm>
            <a:off x="10424971" y="2443539"/>
            <a:ext cx="63561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solidFill>
                  <a:srgbClr val="0070C0"/>
                </a:solidFill>
              </a:rPr>
              <a:t>https://www.bbc.com/portuguese/internacional-52650569</a:t>
            </a:r>
          </a:p>
        </p:txBody>
      </p:sp>
    </p:spTree>
    <p:extLst>
      <p:ext uri="{BB962C8B-B14F-4D97-AF65-F5344CB8AC3E}">
        <p14:creationId xmlns:p14="http://schemas.microsoft.com/office/powerpoint/2010/main" val="2570481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desenho, quarto, placar&#10;&#10;Descrição gerada automaticamente">
            <a:extLst>
              <a:ext uri="{FF2B5EF4-FFF2-40B4-BE49-F238E27FC236}">
                <a16:creationId xmlns:a16="http://schemas.microsoft.com/office/drawing/2014/main" id="{7F6DC97F-0EBE-4B92-ACFD-8E64C62AE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01" y="419100"/>
            <a:ext cx="15952987" cy="79248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FCA2DA0B-224C-4B95-90E5-D3A77B3A4AE0}"/>
              </a:ext>
            </a:extLst>
          </p:cNvPr>
          <p:cNvSpPr/>
          <p:nvPr/>
        </p:nvSpPr>
        <p:spPr>
          <a:xfrm>
            <a:off x="228600" y="8496300"/>
            <a:ext cx="177285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dirty="0"/>
              <a:t>R0 do </a:t>
            </a:r>
            <a:r>
              <a:rPr lang="pt-BR" sz="3000" dirty="0" err="1"/>
              <a:t>coronavírus</a:t>
            </a:r>
            <a:r>
              <a:rPr lang="pt-BR" sz="3000" dirty="0"/>
              <a:t> é aproximadamente 3. Isso significa que uma pessoa infectada infecta três outras, em média.</a:t>
            </a:r>
          </a:p>
          <a:p>
            <a:pPr algn="ctr"/>
            <a:r>
              <a:rPr lang="pt-BR" sz="3000" dirty="0"/>
              <a:t>Utilizando o Método 10-4, o contágio não chega a um indivíduo.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8570387-790B-4A60-8361-FAE25DA13FFB}"/>
              </a:ext>
            </a:extLst>
          </p:cNvPr>
          <p:cNvSpPr/>
          <p:nvPr/>
        </p:nvSpPr>
        <p:spPr>
          <a:xfrm>
            <a:off x="4849842" y="9507498"/>
            <a:ext cx="848610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700" dirty="0">
                <a:solidFill>
                  <a:srgbClr val="0070C0"/>
                </a:solidFill>
              </a:rPr>
              <a:t>https://www.bbc.com/portuguese/internacional-52650569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8964EB69-F8AB-4FE6-9BBA-0430F72E31EC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4106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12B5D693-52FF-403A-91BE-A9DBA68D81F1}"/>
              </a:ext>
            </a:extLst>
          </p:cNvPr>
          <p:cNvGrpSpPr/>
          <p:nvPr/>
        </p:nvGrpSpPr>
        <p:grpSpPr>
          <a:xfrm>
            <a:off x="380998" y="1028700"/>
            <a:ext cx="8077202" cy="8799846"/>
            <a:chOff x="431990" y="2855796"/>
            <a:chExt cx="4435431" cy="4028553"/>
          </a:xfrm>
        </p:grpSpPr>
        <p:sp>
          <p:nvSpPr>
            <p:cNvPr id="3" name="Elipse 2">
              <a:extLst>
                <a:ext uri="{FF2B5EF4-FFF2-40B4-BE49-F238E27FC236}">
                  <a16:creationId xmlns:a16="http://schemas.microsoft.com/office/drawing/2014/main" id="{E566B0AD-69BC-4358-B8CB-66C5892FE6C7}"/>
                </a:ext>
              </a:extLst>
            </p:cNvPr>
            <p:cNvSpPr/>
            <p:nvPr/>
          </p:nvSpPr>
          <p:spPr>
            <a:xfrm>
              <a:off x="431990" y="2855796"/>
              <a:ext cx="4435431" cy="4028553"/>
            </a:xfrm>
            <a:prstGeom prst="ellipse">
              <a:avLst/>
            </a:prstGeom>
            <a:solidFill>
              <a:srgbClr val="1257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pt-BR" sz="2700" dirty="0"/>
            </a:p>
          </p:txBody>
        </p:sp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FD394B4F-1664-46E0-A8F9-F7AE459E18B1}"/>
                </a:ext>
              </a:extLst>
            </p:cNvPr>
            <p:cNvSpPr txBox="1"/>
            <p:nvPr/>
          </p:nvSpPr>
          <p:spPr>
            <a:xfrm flipH="1">
              <a:off x="966051" y="3408133"/>
              <a:ext cx="3367308" cy="45344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200" dirty="0">
                  <a:solidFill>
                    <a:schemeClr val="bg1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 </a:t>
              </a:r>
            </a:p>
          </p:txBody>
        </p:sp>
      </p:grpSp>
      <p:sp>
        <p:nvSpPr>
          <p:cNvPr id="5" name="Rectangle 1">
            <a:extLst>
              <a:ext uri="{FF2B5EF4-FFF2-40B4-BE49-F238E27FC236}">
                <a16:creationId xmlns:a16="http://schemas.microsoft.com/office/drawing/2014/main" id="{A0E1AEAD-A461-4D32-BF31-F35A0822E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4497" y="2653894"/>
            <a:ext cx="5510202" cy="530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7160" tIns="68580" rIns="137160" bIns="6858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71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BR" sz="42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Aplicado ao CMDI, nos cursos  de PROEJA  e Subsequente,</a:t>
            </a:r>
          </a:p>
          <a:p>
            <a:pPr algn="ctr" defTabSz="1371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altLang="pt-BR" sz="4200" b="1" dirty="0">
                <a:solidFill>
                  <a:schemeClr val="bg1"/>
                </a:solidFill>
                <a:latin typeface="Abadi Extra Light" panose="020B0204020104020204" pitchFamily="34" charset="0"/>
              </a:rPr>
              <a:t>implica dividir as turmas com mais de 20 alunos e organizar da seguinte maneira: 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1AC7948-EE60-48A9-954A-D5578FEB9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21265"/>
              </p:ext>
            </p:extLst>
          </p:nvPr>
        </p:nvGraphicFramePr>
        <p:xfrm>
          <a:off x="8769138" y="1671054"/>
          <a:ext cx="9105336" cy="7587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918">
                  <a:extLst>
                    <a:ext uri="{9D8B030D-6E8A-4147-A177-3AD203B41FA5}">
                      <a16:colId xmlns:a16="http://schemas.microsoft.com/office/drawing/2014/main" val="3569501472"/>
                    </a:ext>
                  </a:extLst>
                </a:gridCol>
                <a:gridCol w="3376306">
                  <a:extLst>
                    <a:ext uri="{9D8B030D-6E8A-4147-A177-3AD203B41FA5}">
                      <a16:colId xmlns:a16="http://schemas.microsoft.com/office/drawing/2014/main" val="103360371"/>
                    </a:ext>
                  </a:extLst>
                </a:gridCol>
                <a:gridCol w="3035112">
                  <a:extLst>
                    <a:ext uri="{9D8B030D-6E8A-4147-A177-3AD203B41FA5}">
                      <a16:colId xmlns:a16="http://schemas.microsoft.com/office/drawing/2014/main" val="4140977719"/>
                    </a:ext>
                  </a:extLst>
                </a:gridCol>
              </a:tblGrid>
              <a:tr h="1414609">
                <a:tc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SEMANAS</a:t>
                      </a:r>
                    </a:p>
                  </a:txBody>
                  <a:tcPr marL="137160" marR="137160" marT="68580" marB="68580"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1" dirty="0"/>
                        <a:t>1ª semana</a:t>
                      </a:r>
                    </a:p>
                  </a:txBody>
                  <a:tcPr marL="137160" marR="137160" marT="68580" marB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b="1" dirty="0"/>
                        <a:t>2ª semana</a:t>
                      </a:r>
                    </a:p>
                  </a:txBody>
                  <a:tcPr marL="137160" marR="137160" marT="68580" marB="68580" anchor="ctr"/>
                </a:tc>
                <a:extLst>
                  <a:ext uri="{0D108BD9-81ED-4DB2-BD59-A6C34878D82A}">
                    <a16:rowId xmlns:a16="http://schemas.microsoft.com/office/drawing/2014/main" val="181389325"/>
                  </a:ext>
                </a:extLst>
              </a:tr>
              <a:tr h="4122248">
                <a:tc>
                  <a:txBody>
                    <a:bodyPr/>
                    <a:lstStyle/>
                    <a:p>
                      <a:endParaRPr lang="pt-BR" sz="4000" dirty="0"/>
                    </a:p>
                    <a:p>
                      <a:pPr algn="ctr"/>
                      <a:r>
                        <a:rPr lang="pt-BR" sz="4000" dirty="0"/>
                        <a:t>TURMAS</a:t>
                      </a:r>
                    </a:p>
                  </a:txBody>
                  <a:tcPr marL="137160" marR="137160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4000" dirty="0"/>
                        <a:t>Frequentam o </a:t>
                      </a:r>
                      <a:r>
                        <a:rPr lang="pt-PT" sz="4000" i="1" dirty="0"/>
                        <a:t>campus</a:t>
                      </a:r>
                      <a:r>
                        <a:rPr lang="pt-PT" sz="4000" dirty="0"/>
                        <a:t> na primeira semana de segunda a quinta-feira</a:t>
                      </a:r>
                    </a:p>
                  </a:txBody>
                  <a:tcPr marL="137160" marR="137160" marT="68580" marB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ISOLADOS</a:t>
                      </a:r>
                    </a:p>
                    <a:p>
                      <a:pPr algn="ctr"/>
                      <a:r>
                        <a:rPr lang="pt-BR" sz="4000" dirty="0"/>
                        <a:t>em APNP</a:t>
                      </a:r>
                    </a:p>
                  </a:txBody>
                  <a:tcPr marL="137160" marR="137160" marT="68580" marB="68580" anchor="ctr"/>
                </a:tc>
                <a:extLst>
                  <a:ext uri="{0D108BD9-81ED-4DB2-BD59-A6C34878D82A}">
                    <a16:rowId xmlns:a16="http://schemas.microsoft.com/office/drawing/2014/main" val="3073708952"/>
                  </a:ext>
                </a:extLst>
              </a:tr>
              <a:tr h="2050389">
                <a:tc>
                  <a:txBody>
                    <a:bodyPr/>
                    <a:lstStyle/>
                    <a:p>
                      <a:pPr algn="ctr"/>
                      <a:r>
                        <a:rPr lang="pt-BR" sz="4000" dirty="0"/>
                        <a:t>CARGA HORÁRIA</a:t>
                      </a:r>
                    </a:p>
                  </a:txBody>
                  <a:tcPr marL="137160" marR="137160" marT="68580" marB="685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4000" dirty="0"/>
                        <a:t>(16 APP</a:t>
                      </a:r>
                      <a:r>
                        <a:rPr lang="pt-PT" sz="4000" baseline="0" dirty="0"/>
                        <a:t> + 9 APNP + 6H APNP</a:t>
                      </a:r>
                      <a:r>
                        <a:rPr lang="pt-PT" sz="4000" dirty="0"/>
                        <a:t>)</a:t>
                      </a:r>
                    </a:p>
                  </a:txBody>
                  <a:tcPr marL="137160" marR="137160" marT="68580" marB="685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4000" dirty="0"/>
                        <a:t>(0H APP +</a:t>
                      </a:r>
                      <a:r>
                        <a:rPr lang="pt-BR" sz="4000" baseline="0" dirty="0"/>
                        <a:t> </a:t>
                      </a:r>
                      <a:r>
                        <a:rPr lang="pt-BR" sz="4000" dirty="0"/>
                        <a:t>31H APNP)</a:t>
                      </a:r>
                    </a:p>
                  </a:txBody>
                  <a:tcPr marL="137160" marR="137160" marT="68580" marB="6858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34767"/>
                  </a:ext>
                </a:extLst>
              </a:tr>
            </a:tbl>
          </a:graphicData>
        </a:graphic>
      </p:graphicFrame>
      <p:sp>
        <p:nvSpPr>
          <p:cNvPr id="7" name="object 2">
            <a:extLst>
              <a:ext uri="{FF2B5EF4-FFF2-40B4-BE49-F238E27FC236}">
                <a16:creationId xmlns:a16="http://schemas.microsoft.com/office/drawing/2014/main" id="{7D34557E-832A-4528-913E-F2A911D1CF0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7801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1DC93C4-CA79-4751-89FE-A6EF099A91CD}"/>
              </a:ext>
            </a:extLst>
          </p:cNvPr>
          <p:cNvSpPr txBox="1"/>
          <p:nvPr/>
        </p:nvSpPr>
        <p:spPr>
          <a:xfrm>
            <a:off x="485336" y="1709224"/>
            <a:ext cx="175775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200" dirty="0"/>
          </a:p>
          <a:p>
            <a:endParaRPr lang="pt-BR" sz="4200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1EB277FB-9085-4B35-BCAE-68F0090ED9B2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1DC93C4-CA79-4751-89FE-A6EF099A91CD}"/>
              </a:ext>
            </a:extLst>
          </p:cNvPr>
          <p:cNvSpPr txBox="1"/>
          <p:nvPr/>
        </p:nvSpPr>
        <p:spPr>
          <a:xfrm>
            <a:off x="1366002" y="2019300"/>
            <a:ext cx="7543800" cy="63094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Teremos no PROEJA: </a:t>
            </a:r>
          </a:p>
          <a:p>
            <a:pPr algn="ctr"/>
            <a:endParaRPr lang="pt-BR" sz="2000" b="1" u="sng" dirty="0">
              <a:solidFill>
                <a:srgbClr val="FF0000"/>
              </a:solidFill>
            </a:endParaRPr>
          </a:p>
          <a:p>
            <a:pPr algn="ctr"/>
            <a:r>
              <a:rPr lang="pt-BR" sz="4800" b="1" u="sng" dirty="0">
                <a:solidFill>
                  <a:srgbClr val="FF0000"/>
                </a:solidFill>
              </a:rPr>
              <a:t>1ª Semana APP: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/>
              <a:t>100% do </a:t>
            </a:r>
            <a:r>
              <a:rPr lang="pt-BR" sz="4800" dirty="0" err="1"/>
              <a:t>Mód.I</a:t>
            </a:r>
            <a:r>
              <a:rPr lang="pt-BR" sz="4800" dirty="0"/>
              <a:t> (</a:t>
            </a:r>
            <a:r>
              <a:rPr lang="pt-BR" sz="4800" dirty="0">
                <a:solidFill>
                  <a:srgbClr val="F38224"/>
                </a:solidFill>
              </a:rPr>
              <a:t>2 salas</a:t>
            </a:r>
            <a:r>
              <a:rPr lang="pt-BR" sz="4800" dirty="0"/>
              <a:t>) +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/>
              <a:t>100% do </a:t>
            </a:r>
            <a:r>
              <a:rPr lang="pt-BR" sz="4800" dirty="0" err="1"/>
              <a:t>Mód.III</a:t>
            </a:r>
            <a:r>
              <a:rPr lang="pt-BR" sz="4800" dirty="0"/>
              <a:t> (</a:t>
            </a:r>
            <a:r>
              <a:rPr lang="pt-BR" sz="4800" dirty="0">
                <a:solidFill>
                  <a:srgbClr val="F38224"/>
                </a:solidFill>
              </a:rPr>
              <a:t>1 sala</a:t>
            </a:r>
            <a:r>
              <a:rPr lang="pt-BR" sz="4800" dirty="0"/>
              <a:t>) +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/>
              <a:t>100% do </a:t>
            </a:r>
            <a:r>
              <a:rPr lang="pt-BR" sz="4800" dirty="0" err="1"/>
              <a:t>Mód.I</a:t>
            </a:r>
            <a:r>
              <a:rPr lang="pt-BR" sz="4800" dirty="0"/>
              <a:t> (</a:t>
            </a:r>
            <a:r>
              <a:rPr lang="pt-BR" sz="4800" dirty="0">
                <a:solidFill>
                  <a:srgbClr val="F38224"/>
                </a:solidFill>
              </a:rPr>
              <a:t>1 sala</a:t>
            </a:r>
            <a:r>
              <a:rPr lang="pt-BR" sz="4800" dirty="0"/>
              <a:t>) </a:t>
            </a:r>
          </a:p>
          <a:p>
            <a:endParaRPr lang="pt-BR" sz="4800" b="1" u="sng" dirty="0">
              <a:solidFill>
                <a:srgbClr val="FF0000"/>
              </a:solidFill>
            </a:endParaRPr>
          </a:p>
          <a:p>
            <a:pPr algn="ctr"/>
            <a:r>
              <a:rPr lang="pt-BR" sz="4800" b="1" u="sng" dirty="0">
                <a:solidFill>
                  <a:srgbClr val="FF0000"/>
                </a:solidFill>
              </a:rPr>
              <a:t>2ª Semana APNP: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/>
              <a:t>100% de confinamento</a:t>
            </a:r>
          </a:p>
        </p:txBody>
      </p:sp>
      <p:sp>
        <p:nvSpPr>
          <p:cNvPr id="5" name="Retângulo 4"/>
          <p:cNvSpPr/>
          <p:nvPr/>
        </p:nvSpPr>
        <p:spPr>
          <a:xfrm>
            <a:off x="9605986" y="2019300"/>
            <a:ext cx="7767614" cy="63094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pt-BR" sz="4800" b="1" dirty="0"/>
              <a:t>Teremos no Subsequente: </a:t>
            </a:r>
          </a:p>
          <a:p>
            <a:pPr algn="ctr"/>
            <a:endParaRPr lang="pt-BR" sz="2000" b="1" u="sng" dirty="0">
              <a:solidFill>
                <a:srgbClr val="FF0000"/>
              </a:solidFill>
            </a:endParaRPr>
          </a:p>
          <a:p>
            <a:pPr algn="ctr"/>
            <a:r>
              <a:rPr lang="pt-BR" sz="4800" b="1" u="sng" dirty="0">
                <a:solidFill>
                  <a:srgbClr val="FF0000"/>
                </a:solidFill>
              </a:rPr>
              <a:t>1ª Semana APP: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/>
              <a:t>100% do </a:t>
            </a:r>
            <a:r>
              <a:rPr lang="pt-BR" sz="4800" dirty="0" err="1"/>
              <a:t>Mód.I</a:t>
            </a:r>
            <a:r>
              <a:rPr lang="pt-BR" sz="4800" dirty="0"/>
              <a:t> (</a:t>
            </a:r>
            <a:r>
              <a:rPr lang="pt-BR" sz="4800" dirty="0">
                <a:solidFill>
                  <a:srgbClr val="F38224"/>
                </a:solidFill>
              </a:rPr>
              <a:t>2 salas</a:t>
            </a:r>
            <a:r>
              <a:rPr lang="pt-BR" sz="4800" dirty="0"/>
              <a:t>)+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/>
              <a:t> 100% do </a:t>
            </a:r>
            <a:r>
              <a:rPr lang="pt-BR" sz="4800" dirty="0" err="1"/>
              <a:t>Mód.III</a:t>
            </a:r>
            <a:r>
              <a:rPr lang="pt-BR" sz="4800" dirty="0"/>
              <a:t> (</a:t>
            </a:r>
            <a:r>
              <a:rPr lang="pt-BR" sz="4800" dirty="0">
                <a:solidFill>
                  <a:srgbClr val="F38224"/>
                </a:solidFill>
              </a:rPr>
              <a:t>2 salas</a:t>
            </a:r>
            <a:r>
              <a:rPr lang="pt-BR" sz="4800" dirty="0"/>
              <a:t>) +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/>
              <a:t>100% do </a:t>
            </a:r>
            <a:r>
              <a:rPr lang="pt-BR" sz="4800" dirty="0" err="1"/>
              <a:t>Mód.I</a:t>
            </a:r>
            <a:r>
              <a:rPr lang="pt-BR" sz="4800" dirty="0"/>
              <a:t> (</a:t>
            </a:r>
            <a:r>
              <a:rPr lang="pt-BR" sz="4800" dirty="0">
                <a:solidFill>
                  <a:srgbClr val="F38224"/>
                </a:solidFill>
              </a:rPr>
              <a:t>2 salas</a:t>
            </a:r>
            <a:r>
              <a:rPr lang="pt-BR" sz="4800" dirty="0"/>
              <a:t>) </a:t>
            </a:r>
          </a:p>
          <a:p>
            <a:endParaRPr lang="pt-BR" sz="4800" b="1" u="sng" dirty="0">
              <a:solidFill>
                <a:srgbClr val="FF0000"/>
              </a:solidFill>
            </a:endParaRPr>
          </a:p>
          <a:p>
            <a:pPr algn="ctr"/>
            <a:r>
              <a:rPr lang="pt-BR" sz="4800" b="1" u="sng" dirty="0">
                <a:solidFill>
                  <a:srgbClr val="FF0000"/>
                </a:solidFill>
              </a:rPr>
              <a:t>2ª Semana APNP: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/>
              <a:t>100% de confinamento</a:t>
            </a:r>
          </a:p>
        </p:txBody>
      </p:sp>
    </p:spTree>
    <p:extLst>
      <p:ext uri="{BB962C8B-B14F-4D97-AF65-F5344CB8AC3E}">
        <p14:creationId xmlns:p14="http://schemas.microsoft.com/office/powerpoint/2010/main" val="376272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15685" y="419100"/>
            <a:ext cx="1331322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800" b="1" dirty="0"/>
              <a:t>Tabela Demonstrativa do tempo em </a:t>
            </a:r>
          </a:p>
          <a:p>
            <a:pPr algn="ctr"/>
            <a:r>
              <a:rPr lang="pt-BR" sz="3800" b="1" dirty="0"/>
              <a:t>Atividade Pedagógica Presencial (APP) e Não Presencial (APNP)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3650685" y="3381665"/>
            <a:ext cx="4293707" cy="42473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000" dirty="0"/>
              <a:t>As Atividades Pedagógicas Não Presenciais (APNP) também serão desenvolvidas nos sábados letivos indicados no Calendário Acadêmico do CMDI, sendo </a:t>
            </a:r>
            <a:r>
              <a:rPr lang="pt-BR" sz="3000" b="1" dirty="0"/>
              <a:t>6 (seis) horas para PROEJA E Subsequente.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F340AB8-D459-4546-821C-FBED35268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78655"/>
              </p:ext>
            </p:extLst>
          </p:nvPr>
        </p:nvGraphicFramePr>
        <p:xfrm>
          <a:off x="609600" y="1860444"/>
          <a:ext cx="12725400" cy="72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1350">
                  <a:extLst>
                    <a:ext uri="{9D8B030D-6E8A-4147-A177-3AD203B41FA5}">
                      <a16:colId xmlns:a16="http://schemas.microsoft.com/office/drawing/2014/main" val="683120817"/>
                    </a:ext>
                  </a:extLst>
                </a:gridCol>
                <a:gridCol w="3181350">
                  <a:extLst>
                    <a:ext uri="{9D8B030D-6E8A-4147-A177-3AD203B41FA5}">
                      <a16:colId xmlns:a16="http://schemas.microsoft.com/office/drawing/2014/main" val="1305170094"/>
                    </a:ext>
                  </a:extLst>
                </a:gridCol>
                <a:gridCol w="3181350">
                  <a:extLst>
                    <a:ext uri="{9D8B030D-6E8A-4147-A177-3AD203B41FA5}">
                      <a16:colId xmlns:a16="http://schemas.microsoft.com/office/drawing/2014/main" val="2080764322"/>
                    </a:ext>
                  </a:extLst>
                </a:gridCol>
                <a:gridCol w="3181350">
                  <a:extLst>
                    <a:ext uri="{9D8B030D-6E8A-4147-A177-3AD203B41FA5}">
                      <a16:colId xmlns:a16="http://schemas.microsoft.com/office/drawing/2014/main" val="2384899725"/>
                    </a:ext>
                  </a:extLst>
                </a:gridCol>
              </a:tblGrid>
              <a:tr h="900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HORÁRIO - PROJEA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HORÁRIO - SUBSEQUENTE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10066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17H30-18H30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(APNP)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99327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18h30– 19h15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(APP)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18H30-19H30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(APP)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06687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19h15- 20h00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(APP)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19H30-20H30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(APP)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1065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Franklin Gothic Book" panose="020B0503020102020204" pitchFamily="34" charset="0"/>
                        </a:rPr>
                        <a:t>20h00-20h10</a:t>
                      </a:r>
                      <a:endParaRPr lang="pt-BR" sz="28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Franklin Gothic Book" panose="020B0503020102020204" pitchFamily="34" charset="0"/>
                        </a:rPr>
                        <a:t>INTERVALO</a:t>
                      </a:r>
                      <a:endParaRPr lang="pt-BR" sz="28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Franklin Gothic Book" panose="020B0503020102020204" pitchFamily="34" charset="0"/>
                        </a:rPr>
                        <a:t>20H30-20H40</a:t>
                      </a:r>
                      <a:endParaRPr lang="pt-BR" sz="28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Franklin Gothic Book" panose="020B0503020102020204" pitchFamily="34" charset="0"/>
                        </a:rPr>
                        <a:t>INTERVALO</a:t>
                      </a:r>
                      <a:endParaRPr lang="pt-BR" sz="2800" b="1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58773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20h10-20h55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(APP)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20H40-21H40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(APP)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43012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20h55-21h40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(APP)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21H40 – 22H40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(APP)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46566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21h40-22h25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AULA (</a:t>
                      </a:r>
                      <a:r>
                        <a:rPr lang="pt-BR" sz="2800">
                          <a:effectLst/>
                          <a:latin typeface="Franklin Gothic Book" panose="020B0503020102020204" pitchFamily="34" charset="0"/>
                        </a:rPr>
                        <a:t>APNP)</a:t>
                      </a: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Franklin Gothic Book" panose="020B0503020102020204" pitchFamily="34" charset="0"/>
                        </a:rPr>
                        <a:t> </a:t>
                      </a:r>
                      <a:endParaRPr lang="pt-BR" sz="2800" dirty="0">
                        <a:effectLst/>
                        <a:latin typeface="Franklin Gothic Book" panose="020B0503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975112"/>
                  </a:ext>
                </a:extLst>
              </a:tr>
            </a:tbl>
          </a:graphicData>
        </a:graphic>
      </p:graphicFrame>
      <p:sp>
        <p:nvSpPr>
          <p:cNvPr id="6" name="object 2">
            <a:extLst>
              <a:ext uri="{FF2B5EF4-FFF2-40B4-BE49-F238E27FC236}">
                <a16:creationId xmlns:a16="http://schemas.microsoft.com/office/drawing/2014/main" id="{7D34557E-832A-4528-913E-F2A911D1CF0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3985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C:\Users\CMDI\Desktop\SALAS DE AULA_17 ALUNOS.jfif">
            <a:extLst>
              <a:ext uri="{FF2B5EF4-FFF2-40B4-BE49-F238E27FC236}">
                <a16:creationId xmlns:a16="http://schemas.microsoft.com/office/drawing/2014/main" id="{0EF96636-C7FD-4843-896B-C88497CFF28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38300"/>
            <a:ext cx="14401800" cy="767715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3" name="object 2">
            <a:extLst>
              <a:ext uri="{FF2B5EF4-FFF2-40B4-BE49-F238E27FC236}">
                <a16:creationId xmlns:a16="http://schemas.microsoft.com/office/drawing/2014/main" id="{C51E8FE9-93DF-43F8-8FC9-832022CE9AD3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3868D59-B47E-42E4-B917-33D51BEF063B}"/>
              </a:ext>
            </a:extLst>
          </p:cNvPr>
          <p:cNvSpPr/>
          <p:nvPr/>
        </p:nvSpPr>
        <p:spPr>
          <a:xfrm>
            <a:off x="4305300" y="9435525"/>
            <a:ext cx="9144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ea typeface="Calibri" panose="020F0502020204030204" pitchFamily="34" charset="0"/>
              </a:rPr>
              <a:t>(Fonte: DIREN)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6081FC92-C3EB-4A6E-997F-4F461AF3AF3E}"/>
              </a:ext>
            </a:extLst>
          </p:cNvPr>
          <p:cNvSpPr/>
          <p:nvPr/>
        </p:nvSpPr>
        <p:spPr>
          <a:xfrm>
            <a:off x="4394374" y="847576"/>
            <a:ext cx="89658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4000" b="1" dirty="0">
                <a:solidFill>
                  <a:srgbClr val="0000CC"/>
                </a:solidFill>
              </a:rPr>
              <a:t>Sala de Aula – Capacidade para 17 alunos</a:t>
            </a:r>
          </a:p>
        </p:txBody>
      </p:sp>
    </p:spTree>
    <p:extLst>
      <p:ext uri="{BB962C8B-B14F-4D97-AF65-F5344CB8AC3E}">
        <p14:creationId xmlns:p14="http://schemas.microsoft.com/office/powerpoint/2010/main" val="1081738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2">
            <a:extLst>
              <a:ext uri="{FF2B5EF4-FFF2-40B4-BE49-F238E27FC236}">
                <a16:creationId xmlns:a16="http://schemas.microsoft.com/office/drawing/2014/main" id="{7997DAE4-4A67-4A93-961B-A608314E8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5" y="1553935"/>
            <a:ext cx="14725650" cy="817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/>
              <a:t>Cargas Horárias a serem concluídas, por Disciplina;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/>
              <a:t>Revisão de conteúdos abordados antes da suspensão das aulas;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/>
              <a:t>Atividades Pedagógicas Presenciais (APP);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/>
              <a:t>Atividades Pedagógicas Não Presenciais (APNP);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/>
              <a:t> Recursos Tecnológicos;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/>
              <a:t>Frequência;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/>
              <a:t>Avaliação da Aprendizagem;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/>
              <a:t>Recuperação; </a:t>
            </a:r>
          </a:p>
          <a:p>
            <a:pPr algn="just">
              <a:lnSpc>
                <a:spcPct val="150000"/>
              </a:lnSpc>
              <a:spcBef>
                <a:spcPts val="1800"/>
              </a:spcBef>
              <a:buClr>
                <a:srgbClr val="FF0000"/>
              </a:buClr>
              <a:buSzPct val="120000"/>
            </a:pPr>
            <a:r>
              <a:rPr lang="pt-BR" altLang="pt-BR" sz="3000" dirty="0"/>
              <a:t>Avaliação Diagnóstica</a:t>
            </a:r>
            <a:r>
              <a:rPr lang="pt-BR" altLang="pt-BR" sz="2800" dirty="0"/>
              <a:t>.        </a:t>
            </a: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B1DD9995-1933-47AA-91E2-96BDCECF9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5215"/>
            <a:ext cx="13106400" cy="11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SzPct val="120000"/>
              <a:buFontTx/>
              <a:buNone/>
            </a:pPr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Retângulo 1"/>
          <p:cNvSpPr/>
          <p:nvPr/>
        </p:nvSpPr>
        <p:spPr>
          <a:xfrm>
            <a:off x="6564610" y="7093729"/>
            <a:ext cx="10134600" cy="276998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Clr>
                <a:srgbClr val="FF0000"/>
              </a:buClr>
              <a:buSzPct val="120000"/>
              <a:defRPr/>
            </a:pPr>
            <a:r>
              <a:rPr lang="pt-BR" altLang="pt-BR" sz="3200" b="1" dirty="0">
                <a:solidFill>
                  <a:schemeClr val="accent1">
                    <a:lumMod val="75000"/>
                  </a:schemeClr>
                </a:solidFill>
              </a:rPr>
              <a:t>A METODOLOGIA do Plano Híbrido contingencial: </a:t>
            </a:r>
          </a:p>
          <a:p>
            <a:pPr algn="just">
              <a:spcBef>
                <a:spcPct val="0"/>
              </a:spcBef>
              <a:buClr>
                <a:srgbClr val="FF0000"/>
              </a:buClr>
              <a:buSzPct val="120000"/>
              <a:defRPr/>
            </a:pPr>
            <a:endParaRPr lang="pt-BR" altLang="pt-BR" sz="1400" b="1" dirty="0"/>
          </a:p>
          <a:p>
            <a:pPr marL="457200" indent="-457200" algn="just">
              <a:spcBef>
                <a:spcPct val="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pt-BR" altLang="pt-BR" sz="3200" dirty="0"/>
              <a:t>Pedagógica (Plano Híbrido); </a:t>
            </a:r>
          </a:p>
          <a:p>
            <a:pPr marL="457200" indent="-457200" algn="just">
              <a:spcBef>
                <a:spcPct val="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pt-BR" altLang="pt-BR" sz="3200" dirty="0"/>
              <a:t>Comunitária (ambiente escolar); e, </a:t>
            </a:r>
          </a:p>
          <a:p>
            <a:pPr marL="457200" indent="-457200" algn="just">
              <a:spcBef>
                <a:spcPct val="0"/>
              </a:spcBef>
              <a:buClr>
                <a:srgbClr val="FF0000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pt-BR" altLang="pt-BR" sz="3200" dirty="0"/>
              <a:t>Administrativa (protocolo de atendimento do Setor Pedagógico ao público Discente e de Pais/Responsáveis.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2B58CEB-5287-4E57-ADBE-FCFB146AEDC6}"/>
              </a:ext>
            </a:extLst>
          </p:cNvPr>
          <p:cNvSpPr txBox="1">
            <a:spLocks/>
          </p:cNvSpPr>
          <p:nvPr/>
        </p:nvSpPr>
        <p:spPr>
          <a:xfrm>
            <a:off x="10210800" y="3482769"/>
            <a:ext cx="7086600" cy="295465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>
            <a:lvl1pPr marL="0">
              <a:defRPr sz="3600" b="0" i="0">
                <a:solidFill>
                  <a:srgbClr val="004AAC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pt-BR" sz="2400" b="1" kern="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2400" b="1" kern="0" dirty="0">
                <a:solidFill>
                  <a:srgbClr val="0070C0"/>
                </a:solidFill>
              </a:rPr>
              <a:t>Para contato com as Pedagogas: </a:t>
            </a:r>
          </a:p>
          <a:p>
            <a:pPr algn="ctr">
              <a:defRPr/>
            </a:pPr>
            <a:r>
              <a:rPr lang="pt-BR" sz="2400" b="1" kern="0" dirty="0">
                <a:solidFill>
                  <a:srgbClr val="FF0000"/>
                </a:solidFill>
              </a:rPr>
              <a:t>Fone: 995218898 (WhatsApp)</a:t>
            </a:r>
          </a:p>
          <a:p>
            <a:pPr algn="ctr">
              <a:defRPr/>
            </a:pPr>
            <a:endParaRPr lang="pt-BR" sz="2400" b="1" kern="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pt-BR" sz="2400" b="1" kern="0" dirty="0" err="1">
                <a:solidFill>
                  <a:srgbClr val="0070C0"/>
                </a:solidFill>
              </a:rPr>
              <a:t>Email</a:t>
            </a:r>
            <a:r>
              <a:rPr lang="pt-BR" sz="2400" b="1" kern="0" dirty="0">
                <a:solidFill>
                  <a:srgbClr val="0070C0"/>
                </a:solidFill>
              </a:rPr>
              <a:t> institucional: </a:t>
            </a:r>
          </a:p>
          <a:p>
            <a:pPr algn="ctr">
              <a:defRPr/>
            </a:pPr>
            <a:r>
              <a:rPr lang="pt-BR" sz="2400" b="1" kern="0" dirty="0">
                <a:solidFill>
                  <a:srgbClr val="FF0000"/>
                </a:solidFill>
              </a:rPr>
              <a:t>Eliane Amorim –  </a:t>
            </a:r>
            <a:r>
              <a:rPr lang="pt-BR" sz="2400" b="1" kern="0" dirty="0">
                <a:solidFill>
                  <a:srgbClr val="FF0000"/>
                </a:solidFill>
                <a:hlinkClick r:id="rId4"/>
              </a:rPr>
              <a:t>maquine@ifam.edu.br</a:t>
            </a:r>
            <a:r>
              <a:rPr lang="pt-BR" sz="2400" b="1" kern="0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r>
              <a:rPr lang="pt-BR" sz="2400" b="1" kern="0" dirty="0">
                <a:solidFill>
                  <a:srgbClr val="FF0000"/>
                </a:solidFill>
              </a:rPr>
              <a:t>    Brenda Lopes – </a:t>
            </a:r>
            <a:r>
              <a:rPr lang="pt-BR" sz="2400" b="1" kern="0" dirty="0">
                <a:solidFill>
                  <a:srgbClr val="FF0000"/>
                </a:solidFill>
                <a:hlinkClick r:id="rId5"/>
              </a:rPr>
              <a:t>vanrij@ifam.edu.br</a:t>
            </a:r>
            <a:endParaRPr lang="pt-BR" sz="2400" b="1" kern="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t-BR" sz="2400" b="1" kern="0" dirty="0">
              <a:solidFill>
                <a:srgbClr val="FF0000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26518" y="268981"/>
            <a:ext cx="11358563" cy="1015663"/>
          </a:xfrm>
        </p:spPr>
        <p:txBody>
          <a:bodyPr/>
          <a:lstStyle/>
          <a:p>
            <a:pPr algn="ctr">
              <a:defRPr/>
            </a:pPr>
            <a:r>
              <a:rPr lang="pt-BR" sz="4800" b="1" dirty="0"/>
              <a:t>Considerações do Setor Pedagógico</a:t>
            </a:r>
            <a:br>
              <a:rPr lang="pt-BR" sz="4800" b="1" dirty="0"/>
            </a:br>
            <a:r>
              <a:rPr lang="pt-BR" altLang="pt-BR" sz="1800" b="1" dirty="0">
                <a:solidFill>
                  <a:srgbClr val="FF0000"/>
                </a:solidFill>
              </a:rPr>
              <a:t>(Portaria n. 176, GDG/CMDI/IFAM de 24 de junho de 2020 Elaboração do Plano Híbrido)</a:t>
            </a:r>
            <a:endParaRPr lang="pt-BR" sz="4800" b="1" dirty="0">
              <a:solidFill>
                <a:srgbClr val="FF0000"/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549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743200" y="4557627"/>
            <a:ext cx="14935200" cy="30999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2) </a:t>
            </a:r>
            <a:r>
              <a:rPr lang="pt-BR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Caso você não tenha acesso à internet, poderá vir ao </a:t>
            </a:r>
            <a:r>
              <a:rPr lang="pt-BR" sz="3600" i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campus</a:t>
            </a:r>
            <a:r>
              <a:rPr lang="pt-BR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para utilizar os computadores dos laboratórios mas, precisa </a:t>
            </a:r>
            <a:r>
              <a:rPr lang="pt-BR" sz="36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AGENDAR</a:t>
            </a:r>
            <a:r>
              <a:rPr lang="pt-BR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no link abaixo, os dias e horários de sua vinda à escola: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dirty="0">
                <a:solidFill>
                  <a:srgbClr val="0000CC"/>
                </a:solidFill>
                <a:latin typeface="Comic Sans MS" panose="030F0702030302020204" pitchFamily="66" charset="0"/>
              </a:rPr>
              <a:t> LINK: (</a:t>
            </a:r>
            <a:r>
              <a:rPr lang="pt-BR" sz="3600">
                <a:solidFill>
                  <a:srgbClr val="0000CC"/>
                </a:solidFill>
                <a:latin typeface="Comic Sans MS" panose="030F0702030302020204" pitchFamily="66" charset="0"/>
              </a:rPr>
              <a:t>disponível segunda)</a:t>
            </a:r>
            <a:endParaRPr lang="pt-BR" sz="36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005016" y="1866900"/>
            <a:ext cx="15315784" cy="22948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1) </a:t>
            </a:r>
            <a:r>
              <a:rPr lang="pt-BR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 Avaliação será composta de 20 (vinte) questões, e será aplicada de forma on-line. O tempo de aplicação será de duas horas. As mesmas serão disponibilizadas através de links no site do IFAM/CMDI.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68981"/>
            <a:ext cx="16638350" cy="553998"/>
          </a:xfrm>
        </p:spPr>
        <p:txBody>
          <a:bodyPr/>
          <a:lstStyle/>
          <a:p>
            <a:pPr algn="ctr">
              <a:defRPr/>
            </a:pPr>
            <a:r>
              <a:rPr lang="pt-BR" b="1" dirty="0">
                <a:solidFill>
                  <a:srgbClr val="0000FF"/>
                </a:solidFill>
              </a:rPr>
              <a:t>OBSERVAÇÕES IMPORTANTES: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005016" y="8053470"/>
            <a:ext cx="15315784" cy="14945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6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3) </a:t>
            </a:r>
            <a:r>
              <a:rPr lang="pt-BR" sz="3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 Cronograma de Aplicação, por turmas e disciplinas, está descrito na sequência.</a:t>
            </a:r>
          </a:p>
        </p:txBody>
      </p:sp>
    </p:spTree>
    <p:extLst>
      <p:ext uri="{BB962C8B-B14F-4D97-AF65-F5344CB8AC3E}">
        <p14:creationId xmlns:p14="http://schemas.microsoft.com/office/powerpoint/2010/main" val="2111442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3637" y="1714500"/>
            <a:ext cx="14720363" cy="7725192"/>
          </a:xfrm>
        </p:spPr>
        <p:txBody>
          <a:bodyPr/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1</a:t>
            </a:r>
            <a:r>
              <a:rPr lang="pt-BR" dirty="0">
                <a:solidFill>
                  <a:schemeClr val="tx1"/>
                </a:solidFill>
              </a:rPr>
              <a:t>- Cuide dos seus pensamentos. Privilegie os Positivos!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2</a:t>
            </a:r>
            <a:r>
              <a:rPr lang="pt-BR" dirty="0">
                <a:solidFill>
                  <a:schemeClr val="tx1"/>
                </a:solidFill>
              </a:rPr>
              <a:t> - Separe um cantinho somente para estudar;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3</a:t>
            </a:r>
            <a:r>
              <a:rPr lang="pt-BR" dirty="0">
                <a:solidFill>
                  <a:schemeClr val="tx1"/>
                </a:solidFill>
              </a:rPr>
              <a:t> - Reorganize seus livros e materiais escolares;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4</a:t>
            </a:r>
            <a:r>
              <a:rPr lang="pt-BR" dirty="0">
                <a:solidFill>
                  <a:schemeClr val="tx1"/>
                </a:solidFill>
              </a:rPr>
              <a:t> - Fique atento às orientações dos seus professores e do IFAM;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5</a:t>
            </a:r>
            <a:r>
              <a:rPr lang="pt-BR" dirty="0">
                <a:solidFill>
                  <a:schemeClr val="tx1"/>
                </a:solidFill>
              </a:rPr>
              <a:t> - Determine um tempo para usar as redes sociais;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6</a:t>
            </a:r>
            <a:r>
              <a:rPr lang="pt-BR" dirty="0">
                <a:solidFill>
                  <a:schemeClr val="tx1"/>
                </a:solidFill>
              </a:rPr>
              <a:t> - Planeje o seu dia na noite anterior;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7</a:t>
            </a:r>
            <a:r>
              <a:rPr lang="pt-BR" dirty="0">
                <a:solidFill>
                  <a:schemeClr val="tx1"/>
                </a:solidFill>
              </a:rPr>
              <a:t> - Revise um assunto de 2 ou 3 disciplinas por dia. (20 a 30min.)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b="1" dirty="0">
                <a:solidFill>
                  <a:schemeClr val="tx1"/>
                </a:solidFill>
              </a:rPr>
              <a:t>8</a:t>
            </a:r>
            <a:r>
              <a:rPr lang="pt-BR" dirty="0">
                <a:solidFill>
                  <a:schemeClr val="tx1"/>
                </a:solidFill>
              </a:rPr>
              <a:t> -Refaça as questões da sua lista de exercício que você não acertou;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4931794" y="266700"/>
            <a:ext cx="83619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>
                <a:solidFill>
                  <a:srgbClr val="0070C0"/>
                </a:solidFill>
              </a:rPr>
              <a:t>Orientações Psicológicas</a:t>
            </a:r>
          </a:p>
          <a:p>
            <a:r>
              <a:rPr lang="pt-BR" sz="4000" b="1" dirty="0">
                <a:solidFill>
                  <a:srgbClr val="0070C0"/>
                </a:solidFill>
              </a:rPr>
              <a:t>para construir e administrar sua rotina</a:t>
            </a:r>
            <a:endParaRPr lang="pt-BR" sz="4000" dirty="0">
              <a:solidFill>
                <a:srgbClr val="0070C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013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4178" y="1943100"/>
            <a:ext cx="15697199" cy="5001369"/>
          </a:xfrm>
        </p:spPr>
        <p:txBody>
          <a:bodyPr/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chemeClr val="tx1"/>
                </a:solidFill>
              </a:rPr>
              <a:t>9</a:t>
            </a:r>
            <a:r>
              <a:rPr lang="pt-BR" sz="3800" dirty="0">
                <a:solidFill>
                  <a:schemeClr val="tx1"/>
                </a:solidFill>
              </a:rPr>
              <a:t> - Arrume seu quarto ou sua gaveta. Faça algo que sua família precise;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chemeClr val="tx1"/>
                </a:solidFill>
              </a:rPr>
              <a:t>10</a:t>
            </a:r>
            <a:r>
              <a:rPr lang="pt-BR" sz="3800" dirty="0">
                <a:solidFill>
                  <a:schemeClr val="tx1"/>
                </a:solidFill>
              </a:rPr>
              <a:t> - Assista a um filme ou a sua série preferida; Leia um livro.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chemeClr val="tx1"/>
                </a:solidFill>
              </a:rPr>
              <a:t>11</a:t>
            </a:r>
            <a:r>
              <a:rPr lang="pt-BR" sz="3800" dirty="0">
                <a:solidFill>
                  <a:schemeClr val="tx1"/>
                </a:solidFill>
              </a:rPr>
              <a:t> - Faça atividade física em casa. Dance, corra, mexa-se!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chemeClr val="tx1"/>
                </a:solidFill>
              </a:rPr>
              <a:t>12</a:t>
            </a:r>
            <a:r>
              <a:rPr lang="pt-BR" sz="3800" dirty="0">
                <a:solidFill>
                  <a:schemeClr val="tx1"/>
                </a:solidFill>
              </a:rPr>
              <a:t> - Cuide do seu sono e da alimentação.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chemeClr val="tx1"/>
                </a:solidFill>
              </a:rPr>
              <a:t>13</a:t>
            </a:r>
            <a:r>
              <a:rPr lang="pt-BR" sz="3800" dirty="0">
                <a:solidFill>
                  <a:schemeClr val="tx1"/>
                </a:solidFill>
              </a:rPr>
              <a:t> -Exercite sua fé. Ore, reze, creia!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4931794" y="266700"/>
            <a:ext cx="836196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>
                <a:solidFill>
                  <a:srgbClr val="0070C0"/>
                </a:solidFill>
              </a:rPr>
              <a:t>Orientações Psicológicas</a:t>
            </a:r>
          </a:p>
          <a:p>
            <a:r>
              <a:rPr lang="pt-BR" sz="4000" b="1" dirty="0">
                <a:solidFill>
                  <a:srgbClr val="0070C0"/>
                </a:solidFill>
              </a:rPr>
              <a:t>para construir e administrar sua rotina</a:t>
            </a:r>
            <a:endParaRPr lang="pt-BR" sz="4000" dirty="0">
              <a:solidFill>
                <a:srgbClr val="0070C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82258" y="7535020"/>
            <a:ext cx="6061037" cy="224676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Dra. </a:t>
            </a:r>
            <a:r>
              <a:rPr lang="pt-BR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Andreina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Sales</a:t>
            </a:r>
          </a:p>
          <a:p>
            <a:pPr algn="ctr"/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Setor de Psicologia</a:t>
            </a:r>
          </a:p>
          <a:p>
            <a:pPr algn="ctr"/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IFAM/CMDI</a:t>
            </a:r>
          </a:p>
          <a:p>
            <a:pPr algn="ctr"/>
            <a:endParaRPr lang="it-IT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psicologia_cmdi@ifam.edu.br</a:t>
            </a:r>
            <a:endParaRPr lang="it-IT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295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7041"/>
            <a:ext cx="16840200" cy="6755696"/>
          </a:xfrm>
        </p:spPr>
        <p:txBody>
          <a:bodyPr/>
          <a:lstStyle/>
          <a:p>
            <a:pPr marL="57150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800" b="1" dirty="0">
                <a:solidFill>
                  <a:srgbClr val="FF0000"/>
                </a:solidFill>
              </a:rPr>
              <a:t>A que se destina os benefícios da assistência estudantil?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</a:t>
            </a:r>
            <a:r>
              <a:rPr lang="pt-BR" sz="3800" dirty="0">
                <a:solidFill>
                  <a:schemeClr val="tx1"/>
                </a:solidFill>
              </a:rPr>
              <a:t> Destina-se ao custeio das despesas educacionais do aluno, tais como alimentação, transporte, material escolar, auxílio moradia e auxílio creche.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3800" dirty="0">
              <a:solidFill>
                <a:schemeClr val="tx1"/>
              </a:solidFill>
            </a:endParaRPr>
          </a:p>
          <a:p>
            <a:pPr marL="571500" lvl="0" indent="-5715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3800" b="1" dirty="0">
                <a:solidFill>
                  <a:srgbClr val="FF0000"/>
                </a:solidFill>
              </a:rPr>
              <a:t>Como o aluno pode ter acesso ao benefício social da Assistência Estudantil? 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</a:t>
            </a:r>
            <a:r>
              <a:rPr lang="pt-BR" sz="3800" dirty="0">
                <a:solidFill>
                  <a:schemeClr val="tx1"/>
                </a:solidFill>
              </a:rPr>
              <a:t> Realizando Cadastro Social via SIGAA nos períodos previstos em edital.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1905000" y="266700"/>
            <a:ext cx="1287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0070C0"/>
                </a:solidFill>
              </a:rPr>
              <a:t>Programa </a:t>
            </a:r>
            <a:r>
              <a:rPr lang="pt-BR" sz="4000" b="1" dirty="0" err="1">
                <a:solidFill>
                  <a:srgbClr val="0070C0"/>
                </a:solidFill>
              </a:rPr>
              <a:t>Socioassistencial</a:t>
            </a:r>
            <a:r>
              <a:rPr lang="pt-BR" sz="4000" b="1" dirty="0">
                <a:solidFill>
                  <a:srgbClr val="0070C0"/>
                </a:solidFill>
              </a:rPr>
              <a:t> Estudantil</a:t>
            </a:r>
            <a:endParaRPr lang="pt-BR" sz="4000" dirty="0">
              <a:solidFill>
                <a:srgbClr val="0070C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37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057" y="1352549"/>
            <a:ext cx="16840200" cy="8186857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Foram realizados os pagamentos (transporte, moradia e creche) relativos aos meses de fevereiro e março devido a vinculação do Edital às atividades presenciais;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Os pagamentos foram efetivados via conta corrente;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Benefício alimentação: vinculado a oferta pelo restaurante contratado via processo licitatório para aulas presenciais;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Benefício Material Didático: será realizada a distribuição dos kits em data a ser publicada;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38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O Edital do 1° semestre será adequado ao novo calendário acadêmico - previsão de encerramento em outubro.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533400" y="266700"/>
            <a:ext cx="1684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0070C0"/>
                </a:solidFill>
              </a:rPr>
              <a:t>EDITAL N° 02/2020 – CMDI/IFAM</a:t>
            </a:r>
          </a:p>
        </p:txBody>
      </p:sp>
    </p:spTree>
    <p:extLst>
      <p:ext uri="{BB962C8B-B14F-4D97-AF65-F5344CB8AC3E}">
        <p14:creationId xmlns:p14="http://schemas.microsoft.com/office/powerpoint/2010/main" val="1678048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D8732A4-305D-48E1-BF0C-FC0AE0025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06460"/>
            <a:ext cx="16840200" cy="6432530"/>
          </a:xfrm>
        </p:spPr>
        <p:txBody>
          <a:bodyPr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3800" dirty="0">
                <a:solidFill>
                  <a:schemeClr val="tx1"/>
                </a:solidFill>
              </a:rPr>
              <a:t>Os alunos que tiveram mudança no perfil socioeconômico, passaram por situações emergenciais que os tenham deixado em situação de vulnerabilidade ou que foram matriculados na instituição após o período de inscrição (a partir de março) previsto no edital do Campus deverão entrar em contato com Serviço Social para demais orientações;</a:t>
            </a:r>
          </a:p>
          <a:p>
            <a:pPr algn="just"/>
            <a:endParaRPr lang="pt-BR" sz="1200" dirty="0">
              <a:solidFill>
                <a:schemeClr val="tx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Será publicado até o dia 17 de agosto na página do CMDI um formulário para consulta junto aos estudantes para avaliar o agravamento das questões de vulnerabilidade social, aspectos psicológicos e pedagógicos que necessitem de apoio e de atendimento/encaminhamentos dos setores de Serviço Social, Psicologia e Pedagogia com vistas a contribuir com a permanência escolar durante o período de calamidade pública decorrente da pandemia.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904D0EF2-8087-4068-B5CB-B0472CC13637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A611506-48C2-4FF6-853E-D740E025F560}"/>
              </a:ext>
            </a:extLst>
          </p:cNvPr>
          <p:cNvSpPr/>
          <p:nvPr/>
        </p:nvSpPr>
        <p:spPr>
          <a:xfrm>
            <a:off x="457200" y="266700"/>
            <a:ext cx="1684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0070C0"/>
                </a:solidFill>
              </a:rPr>
              <a:t>EDITAL N° 02/2020 – CMDI/IFAM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8316686" y="7849276"/>
            <a:ext cx="8534925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pt-BR" sz="3000" b="1" dirty="0">
                <a:solidFill>
                  <a:srgbClr val="FF0000"/>
                </a:solidFill>
              </a:rPr>
              <a:t>Adriane </a:t>
            </a:r>
            <a:r>
              <a:rPr lang="pt-BR" sz="3000" b="1" dirty="0" err="1">
                <a:solidFill>
                  <a:srgbClr val="FF0000"/>
                </a:solidFill>
              </a:rPr>
              <a:t>Dinelly</a:t>
            </a:r>
            <a:r>
              <a:rPr lang="pt-BR" sz="3000" b="1" dirty="0">
                <a:solidFill>
                  <a:srgbClr val="FF0000"/>
                </a:solidFill>
              </a:rPr>
              <a:t> / CRESS-AM 4062: </a:t>
            </a:r>
            <a:r>
              <a:rPr lang="pt-BR" sz="3000" b="1" dirty="0">
                <a:solidFill>
                  <a:srgbClr val="0000FF"/>
                </a:solidFill>
              </a:rPr>
              <a:t>adrianedinelly@ifam.edu.br</a:t>
            </a:r>
          </a:p>
          <a:p>
            <a:pPr algn="ctr"/>
            <a:r>
              <a:rPr lang="pt-BR" sz="3000" b="1" dirty="0" err="1">
                <a:solidFill>
                  <a:srgbClr val="FF0000"/>
                </a:solidFill>
              </a:rPr>
              <a:t>Alcineide</a:t>
            </a:r>
            <a:r>
              <a:rPr lang="pt-BR" sz="3000" b="1" dirty="0">
                <a:solidFill>
                  <a:srgbClr val="FF0000"/>
                </a:solidFill>
              </a:rPr>
              <a:t> Oliveira / CRESS-AM 7688: </a:t>
            </a:r>
            <a:r>
              <a:rPr lang="pt-BR" sz="3000" b="1" dirty="0">
                <a:solidFill>
                  <a:srgbClr val="0000FF"/>
                </a:solidFill>
              </a:rPr>
              <a:t>maria_oliveira@ifam.edu.br</a:t>
            </a:r>
          </a:p>
        </p:txBody>
      </p:sp>
      <p:sp>
        <p:nvSpPr>
          <p:cNvPr id="5" name="Retângulo 4"/>
          <p:cNvSpPr/>
          <p:nvPr/>
        </p:nvSpPr>
        <p:spPr>
          <a:xfrm>
            <a:off x="762000" y="8495606"/>
            <a:ext cx="6858000" cy="646331"/>
          </a:xfrm>
          <a:prstGeom prst="rect">
            <a:avLst/>
          </a:prstGeom>
          <a:solidFill>
            <a:srgbClr val="FFFF00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pt-BR" sz="3600" b="1" dirty="0">
                <a:solidFill>
                  <a:srgbClr val="0000FF"/>
                </a:solidFill>
              </a:rPr>
              <a:t>serv.social_cmdi@ifam.edu.br</a:t>
            </a:r>
          </a:p>
        </p:txBody>
      </p:sp>
    </p:spTree>
    <p:extLst>
      <p:ext uri="{BB962C8B-B14F-4D97-AF65-F5344CB8AC3E}">
        <p14:creationId xmlns:p14="http://schemas.microsoft.com/office/powerpoint/2010/main" val="277014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B1DD9995-1933-47AA-91E2-96BDCECF9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5215"/>
            <a:ext cx="13106400" cy="11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SzPct val="120000"/>
              <a:buFontTx/>
              <a:buNone/>
            </a:pPr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68981"/>
            <a:ext cx="16638350" cy="1107996"/>
          </a:xfrm>
        </p:spPr>
        <p:txBody>
          <a:bodyPr/>
          <a:lstStyle/>
          <a:p>
            <a:pPr algn="ctr">
              <a:defRPr/>
            </a:pPr>
            <a:r>
              <a:rPr lang="pt-BR" b="1" dirty="0">
                <a:solidFill>
                  <a:srgbClr val="0000FF"/>
                </a:solidFill>
              </a:rPr>
              <a:t>Datas de Aplicação:</a:t>
            </a:r>
            <a:br>
              <a:rPr lang="pt-BR" b="1" dirty="0">
                <a:solidFill>
                  <a:srgbClr val="0000FF"/>
                </a:solidFill>
              </a:rPr>
            </a:br>
            <a:r>
              <a:rPr lang="pt-BR" b="1" dirty="0">
                <a:solidFill>
                  <a:srgbClr val="0000FF"/>
                </a:solidFill>
              </a:rPr>
              <a:t>Subsequente em AUTOMAÇÃO INDUSTRIAL 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88911"/>
              </p:ext>
            </p:extLst>
          </p:nvPr>
        </p:nvGraphicFramePr>
        <p:xfrm>
          <a:off x="1295401" y="2857194"/>
          <a:ext cx="7543802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43802">
                  <a:extLst>
                    <a:ext uri="{9D8B030D-6E8A-4147-A177-3AD203B41FA5}">
                      <a16:colId xmlns:a16="http://schemas.microsoft.com/office/drawing/2014/main" val="3879498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Módulo 1 (SAUT 11):</a:t>
                      </a:r>
                      <a:endParaRPr lang="pt-BR" sz="3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7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 Aplicada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Informática Básica</a:t>
                      </a:r>
                      <a:endParaRPr lang="pt-BR" sz="3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7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50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Metrologia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Analise de Circuito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Desenho Técnico</a:t>
                      </a:r>
                      <a:endParaRPr lang="pt-BR" sz="3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07201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085339"/>
              </p:ext>
            </p:extLst>
          </p:nvPr>
        </p:nvGraphicFramePr>
        <p:xfrm>
          <a:off x="9524998" y="3192171"/>
          <a:ext cx="7543802" cy="3931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543802">
                  <a:extLst>
                    <a:ext uri="{9D8B030D-6E8A-4147-A177-3AD203B41FA5}">
                      <a16:colId xmlns:a16="http://schemas.microsoft.com/office/drawing/2014/main" val="3879498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Módulo 3 (SAUT 31):</a:t>
                      </a:r>
                      <a:endParaRPr lang="pt-BR" sz="3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71903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Digital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Programação Aplicada a </a:t>
                      </a:r>
                      <a:r>
                        <a:rPr lang="pt-BR" sz="3000" b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Microcontroladores</a:t>
                      </a:r>
                      <a:endParaRPr lang="pt-BR" sz="30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de Potência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Sistema Hidráulico e Pneumático</a:t>
                      </a:r>
                      <a:endParaRPr lang="pt-BR" sz="3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78389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1295401" y="2857500"/>
            <a:ext cx="7543802" cy="4572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524998" y="3162299"/>
            <a:ext cx="7543802" cy="39617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962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B1DD9995-1933-47AA-91E2-96BDCECF9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5215"/>
            <a:ext cx="13106400" cy="11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SzPct val="120000"/>
              <a:buFontTx/>
              <a:buNone/>
            </a:pPr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68981"/>
            <a:ext cx="16638350" cy="1107996"/>
          </a:xfrm>
        </p:spPr>
        <p:txBody>
          <a:bodyPr/>
          <a:lstStyle/>
          <a:p>
            <a:pPr algn="ctr">
              <a:defRPr/>
            </a:pPr>
            <a:r>
              <a:rPr lang="pt-BR" b="1" dirty="0">
                <a:solidFill>
                  <a:srgbClr val="0000FF"/>
                </a:solidFill>
              </a:rPr>
              <a:t>Datas de Aplicação:</a:t>
            </a:r>
            <a:br>
              <a:rPr lang="pt-BR" b="1" dirty="0">
                <a:solidFill>
                  <a:srgbClr val="0000FF"/>
                </a:solidFill>
              </a:rPr>
            </a:br>
            <a:r>
              <a:rPr lang="pt-BR" b="1" dirty="0">
                <a:solidFill>
                  <a:srgbClr val="0000FF"/>
                </a:solidFill>
              </a:rPr>
              <a:t>Subsequente em ELETRÔNICA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285928"/>
              </p:ext>
            </p:extLst>
          </p:nvPr>
        </p:nvGraphicFramePr>
        <p:xfrm>
          <a:off x="1295400" y="2610812"/>
          <a:ext cx="7696200" cy="518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96200">
                  <a:extLst>
                    <a:ext uri="{9D8B030D-6E8A-4147-A177-3AD203B41FA5}">
                      <a16:colId xmlns:a16="http://schemas.microsoft.com/office/drawing/2014/main" val="3879498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Módulo 1 (SELTN 11):</a:t>
                      </a:r>
                      <a:endParaRPr lang="pt-BR" sz="3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7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Análise de Circuito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Informática Básica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Desenho Técnico</a:t>
                      </a:r>
                      <a:endParaRPr lang="pt-BR" sz="3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7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50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 Aplicada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Higiene e Segurança do Trabalho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Analógica I</a:t>
                      </a:r>
                      <a:endParaRPr lang="pt-BR" sz="3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07201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33645"/>
              </p:ext>
            </p:extLst>
          </p:nvPr>
        </p:nvGraphicFramePr>
        <p:xfrm>
          <a:off x="9500067" y="3771900"/>
          <a:ext cx="7772400" cy="2865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3879498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Módulo 3 (SELTN 31):</a:t>
                      </a:r>
                      <a:endParaRPr lang="pt-BR" sz="3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71903"/>
                  </a:ext>
                </a:extLst>
              </a:tr>
              <a:tr h="111252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Analógica III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Eletrônica Digital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3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Lógica e Linguagem de Programação</a:t>
                      </a:r>
                      <a:endParaRPr lang="pt-BR" sz="3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78389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1295400" y="2610812"/>
            <a:ext cx="7696200" cy="5181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9500067" y="3771900"/>
            <a:ext cx="7761514" cy="28651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7935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B1DD9995-1933-47AA-91E2-96BDCECF9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5215"/>
            <a:ext cx="13106400" cy="1178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SzPct val="120000"/>
              <a:buFontTx/>
              <a:buNone/>
            </a:pPr>
            <a:endParaRPr lang="pt-BR" altLang="pt-BR" sz="3600" b="1" dirty="0">
              <a:solidFill>
                <a:schemeClr val="tx2"/>
              </a:solidFill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93EB282-9567-4CCD-B7E9-D60D46D42730}"/>
              </a:ext>
            </a:extLst>
          </p:cNvPr>
          <p:cNvSpPr/>
          <p:nvPr/>
        </p:nvSpPr>
        <p:spPr>
          <a:xfrm>
            <a:off x="15397688" y="0"/>
            <a:ext cx="2886074" cy="13525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7F623F0E-4D01-4B3C-9FFB-3843E7BD0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68981"/>
            <a:ext cx="16638350" cy="553998"/>
          </a:xfrm>
        </p:spPr>
        <p:txBody>
          <a:bodyPr/>
          <a:lstStyle/>
          <a:p>
            <a:pPr algn="ctr">
              <a:defRPr/>
            </a:pPr>
            <a:r>
              <a:rPr lang="pt-BR" b="1" dirty="0">
                <a:solidFill>
                  <a:srgbClr val="0000FF"/>
                </a:solidFill>
              </a:rPr>
              <a:t>Datas de Aplicação: EJA - LOGÍSTICA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26030"/>
              </p:ext>
            </p:extLst>
          </p:nvPr>
        </p:nvGraphicFramePr>
        <p:xfrm>
          <a:off x="304800" y="1480155"/>
          <a:ext cx="5737498" cy="731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37498">
                  <a:extLst>
                    <a:ext uri="{9D8B030D-6E8A-4147-A177-3AD203B41FA5}">
                      <a16:colId xmlns:a16="http://schemas.microsoft.com/office/drawing/2014/main" val="3879498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Módulo 1 (EJALOG 11):</a:t>
                      </a:r>
                      <a:endParaRPr lang="pt-BR" sz="3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7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História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Portuguesa e Literatura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Estrangeira – Inglês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Física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Química</a:t>
                      </a:r>
                      <a:endParaRPr lang="pt-BR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7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50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Biologia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Informática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Estrangeira – Espanhol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Fundamentos de Logística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07201"/>
                  </a:ext>
                </a:extLst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652782"/>
              </p:ext>
            </p:extLst>
          </p:nvPr>
        </p:nvGraphicFramePr>
        <p:xfrm>
          <a:off x="6237200" y="1504678"/>
          <a:ext cx="5743098" cy="731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43098">
                  <a:extLst>
                    <a:ext uri="{9D8B030D-6E8A-4147-A177-3AD203B41FA5}">
                      <a16:colId xmlns:a16="http://schemas.microsoft.com/office/drawing/2014/main" val="3879498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Módulo 31 (EJALOG 31):</a:t>
                      </a:r>
                      <a:endParaRPr lang="pt-BR" sz="3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7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Geografia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Filosofia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Sociologia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Portuguesa e Literatura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Química</a:t>
                      </a:r>
                      <a:endParaRPr lang="pt-BR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7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50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Biologia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Informática para a Logística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Organização e Métodos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Gestão de Estoque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07201"/>
                  </a:ext>
                </a:extLst>
              </a:tr>
            </a:tbl>
          </a:graphicData>
        </a:graphic>
      </p:graphicFrame>
      <p:graphicFrame>
        <p:nvGraphicFramePr>
          <p:cNvPr id="16" name="Tabe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130034"/>
              </p:ext>
            </p:extLst>
          </p:nvPr>
        </p:nvGraphicFramePr>
        <p:xfrm>
          <a:off x="12192000" y="1485598"/>
          <a:ext cx="5706196" cy="743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06196">
                  <a:extLst>
                    <a:ext uri="{9D8B030D-6E8A-4147-A177-3AD203B41FA5}">
                      <a16:colId xmlns:a16="http://schemas.microsoft.com/office/drawing/2014/main" val="3879498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omic Sans MS" panose="030F0702030302020204" pitchFamily="66" charset="0"/>
                        </a:rPr>
                        <a:t>Módulo 51 (EJALOG 51):</a:t>
                      </a:r>
                      <a:endParaRPr lang="pt-BR" sz="30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58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19/08 (quarta-feira)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17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Geografia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Língua Portuguesa e Literatura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Matemática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Logística de Materiais e Transporte</a:t>
                      </a:r>
                      <a:endParaRPr lang="pt-BR" sz="2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7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20/08 (quinta-feira)</a:t>
                      </a:r>
                      <a:endParaRPr lang="pt-BR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6250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Gestão Ambiental e Sustentabilidade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Administração da Produção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Gestão da cadeia suprimentos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Þ"/>
                      </a:pPr>
                      <a:r>
                        <a:rPr lang="pt-BR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07201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304800" y="1485900"/>
            <a:ext cx="5737498" cy="7315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6248400" y="1485900"/>
            <a:ext cx="5748698" cy="7333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/>
          <p:cNvSpPr/>
          <p:nvPr/>
        </p:nvSpPr>
        <p:spPr>
          <a:xfrm>
            <a:off x="12192000" y="1440180"/>
            <a:ext cx="5706196" cy="74371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280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7999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66529" y="3401185"/>
            <a:ext cx="10147300" cy="869469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2700" marR="5080" algn="ctr">
              <a:lnSpc>
                <a:spcPts val="5520"/>
              </a:lnSpc>
              <a:spcBef>
                <a:spcPts val="1280"/>
              </a:spcBef>
            </a:pPr>
            <a:endParaRPr sz="5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3999" y="8351016"/>
            <a:ext cx="3905249" cy="1819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428B15-75E1-4F6A-86FB-0459755B0942}"/>
              </a:ext>
            </a:extLst>
          </p:cNvPr>
          <p:cNvSpPr txBox="1"/>
          <p:nvPr/>
        </p:nvSpPr>
        <p:spPr>
          <a:xfrm>
            <a:off x="4572000" y="136321"/>
            <a:ext cx="5562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radley Hand ITC" panose="03070402050302030203" pitchFamily="66" charset="0"/>
                <a:cs typeface="Aldhabi" panose="020B0604020202020204" pitchFamily="2" charset="-78"/>
              </a:rPr>
              <a:t>REUNIÃO PRESENCIAL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DB702D2-DD80-480D-BD60-DEDDF56EE11A}"/>
              </a:ext>
            </a:extLst>
          </p:cNvPr>
          <p:cNvSpPr/>
          <p:nvPr/>
        </p:nvSpPr>
        <p:spPr>
          <a:xfrm>
            <a:off x="6172200" y="3401184"/>
            <a:ext cx="9841629" cy="4637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6000" b="1" dirty="0">
                <a:ea typeface="Calibri" panose="020F0502020204030204" pitchFamily="34" charset="0"/>
              </a:rPr>
              <a:t>Contatos </a:t>
            </a:r>
            <a:r>
              <a:rPr lang="nb-NO" sz="6000" b="1" dirty="0"/>
              <a:t>DIREN/CMDI:</a:t>
            </a:r>
            <a:endParaRPr lang="pt-BR" sz="4000" dirty="0">
              <a:ea typeface="Calibri" panose="020F0502020204030204" pitchFamily="34" charset="0"/>
            </a:endParaRPr>
          </a:p>
          <a:p>
            <a:pPr algn="ctr"/>
            <a:endParaRPr lang="nb-NO" sz="2000" dirty="0">
              <a:hlinkClick r:id="rId4"/>
            </a:endParaRPr>
          </a:p>
          <a:p>
            <a:pPr algn="ctr"/>
            <a:r>
              <a:rPr lang="nb-NO" sz="4000" dirty="0">
                <a:hlinkClick r:id="rId4"/>
              </a:rPr>
              <a:t>diren_cmdi@ifam.edu.br</a:t>
            </a:r>
            <a:endParaRPr lang="nb-NO" sz="4000" dirty="0"/>
          </a:p>
          <a:p>
            <a:pPr algn="ctr"/>
            <a:endParaRPr lang="pt-BR" sz="2000" dirty="0"/>
          </a:p>
          <a:p>
            <a:pPr algn="ctr"/>
            <a:r>
              <a:rPr lang="pt-BR" sz="4000" dirty="0">
                <a:hlinkClick r:id="rId5"/>
              </a:rPr>
              <a:t>recepcao.diren@ifam.edu.br</a:t>
            </a:r>
            <a:endParaRPr lang="pt-BR" sz="4000" dirty="0"/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endParaRPr lang="pt-BR" sz="6000" spc="-90" dirty="0">
              <a:solidFill>
                <a:schemeClr val="accent1"/>
              </a:solidFill>
            </a:endParaRP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6000" b="1" spc="-9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</a:t>
            </a:r>
            <a:r>
              <a:rPr lang="pt-BR" sz="6000" b="1" spc="-69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</a:t>
            </a:r>
            <a:r>
              <a:rPr lang="pt-BR" sz="6000" b="1" spc="-1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</a:t>
            </a:r>
            <a:r>
              <a:rPr lang="pt-BR" sz="6000" b="1" spc="-65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</a:t>
            </a:r>
            <a:r>
              <a:rPr lang="pt-BR" sz="6000" b="1" spc="-1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G</a:t>
            </a:r>
            <a:r>
              <a:rPr lang="pt-BR" sz="6000" b="1" spc="8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</a:t>
            </a:r>
            <a:r>
              <a:rPr lang="pt-BR" sz="6000" b="1" spc="-53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</a:t>
            </a:r>
            <a:r>
              <a:rPr lang="pt-BR" sz="6000" b="1" spc="-9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</a:t>
            </a:r>
            <a:r>
              <a:rPr lang="pt-BR" sz="6000" b="1" spc="-5" dirty="0">
                <a:solidFill>
                  <a:srgbClr val="FF0000"/>
                </a:solidFill>
                <a:latin typeface="Arial Rounded MT Bold" panose="020F0704030504030204" pitchFamily="34" charset="0"/>
              </a:rPr>
              <a:t>!</a:t>
            </a:r>
            <a:endParaRPr lang="pt-BR" sz="6000" b="1" dirty="0">
              <a:solidFill>
                <a:srgbClr val="FF0000"/>
              </a:solidFill>
              <a:latin typeface="Arial Rounded MT Bold" panose="020F070403050403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847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8287999" cy="10286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866529" y="3401185"/>
            <a:ext cx="10147300" cy="869469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2700" marR="5080" algn="ctr">
              <a:lnSpc>
                <a:spcPts val="5520"/>
              </a:lnSpc>
              <a:spcBef>
                <a:spcPts val="1280"/>
              </a:spcBef>
            </a:pPr>
            <a:endParaRPr sz="5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987554" y="8331651"/>
            <a:ext cx="3905249" cy="1819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428B15-75E1-4F6A-86FB-0459755B0942}"/>
              </a:ext>
            </a:extLst>
          </p:cNvPr>
          <p:cNvSpPr txBox="1"/>
          <p:nvPr/>
        </p:nvSpPr>
        <p:spPr>
          <a:xfrm>
            <a:off x="4572000" y="136321"/>
            <a:ext cx="55626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latin typeface="Bradley Hand ITC" panose="03070402050302030203" pitchFamily="66" charset="0"/>
                <a:cs typeface="Aldhabi" panose="020B0604020202020204" pitchFamily="2" charset="-78"/>
              </a:rPr>
              <a:t>REUNIÃO PRESENCIAL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DB702D2-DD80-480D-BD60-DEDDF56EE11A}"/>
              </a:ext>
            </a:extLst>
          </p:cNvPr>
          <p:cNvSpPr/>
          <p:nvPr/>
        </p:nvSpPr>
        <p:spPr>
          <a:xfrm>
            <a:off x="4272679" y="2950273"/>
            <a:ext cx="13335000" cy="52453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RESUMO DA REUNIÃO</a:t>
            </a: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anose="020F0704030504030204" pitchFamily="34" charset="0"/>
              </a:rPr>
              <a:t>DE ACOLHIMENTO DOS DISCENTES - IFAM-CMDI</a:t>
            </a:r>
          </a:p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pt-BR" sz="7200" b="1" dirty="0">
                <a:solidFill>
                  <a:srgbClr val="FF0000"/>
                </a:solidFill>
                <a:latin typeface="Arial Rounded MT Bold" panose="020F0704030504030204" pitchFamily="34" charset="0"/>
                <a:cs typeface="Arial"/>
              </a:rPr>
              <a:t>SUBSEQUENTE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1"/>
            <a:ext cx="18287998" cy="10286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600"/>
          </a:p>
        </p:txBody>
      </p:sp>
    </p:spTree>
    <p:extLst>
      <p:ext uri="{BB962C8B-B14F-4D97-AF65-F5344CB8AC3E}">
        <p14:creationId xmlns:p14="http://schemas.microsoft.com/office/powerpoint/2010/main" val="1555665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72" y="9196735"/>
            <a:ext cx="14549128" cy="110587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870"/>
            <a:ext cx="18288000" cy="2538538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333203"/>
              </p:ext>
            </p:extLst>
          </p:nvPr>
        </p:nvGraphicFramePr>
        <p:xfrm>
          <a:off x="533400" y="2583602"/>
          <a:ext cx="8382001" cy="6553199"/>
        </p:xfrm>
        <a:graphic>
          <a:graphicData uri="http://schemas.openxmlformats.org/drawingml/2006/table">
            <a:tbl>
              <a:tblPr firstRow="1" firstCol="1" bandRow="1"/>
              <a:tblGrid>
                <a:gridCol w="1332294">
                  <a:extLst>
                    <a:ext uri="{9D8B030D-6E8A-4147-A177-3AD203B41FA5}">
                      <a16:colId xmlns:a16="http://schemas.microsoft.com/office/drawing/2014/main" val="661597597"/>
                    </a:ext>
                  </a:extLst>
                </a:gridCol>
                <a:gridCol w="1166778">
                  <a:extLst>
                    <a:ext uri="{9D8B030D-6E8A-4147-A177-3AD203B41FA5}">
                      <a16:colId xmlns:a16="http://schemas.microsoft.com/office/drawing/2014/main" val="3961060894"/>
                    </a:ext>
                  </a:extLst>
                </a:gridCol>
                <a:gridCol w="1166778">
                  <a:extLst>
                    <a:ext uri="{9D8B030D-6E8A-4147-A177-3AD203B41FA5}">
                      <a16:colId xmlns:a16="http://schemas.microsoft.com/office/drawing/2014/main" val="3185375193"/>
                    </a:ext>
                  </a:extLst>
                </a:gridCol>
                <a:gridCol w="1213776">
                  <a:extLst>
                    <a:ext uri="{9D8B030D-6E8A-4147-A177-3AD203B41FA5}">
                      <a16:colId xmlns:a16="http://schemas.microsoft.com/office/drawing/2014/main" val="639112245"/>
                    </a:ext>
                  </a:extLst>
                </a:gridCol>
                <a:gridCol w="1166778">
                  <a:extLst>
                    <a:ext uri="{9D8B030D-6E8A-4147-A177-3AD203B41FA5}">
                      <a16:colId xmlns:a16="http://schemas.microsoft.com/office/drawing/2014/main" val="3104149713"/>
                    </a:ext>
                  </a:extLst>
                </a:gridCol>
                <a:gridCol w="1166778">
                  <a:extLst>
                    <a:ext uri="{9D8B030D-6E8A-4147-A177-3AD203B41FA5}">
                      <a16:colId xmlns:a16="http://schemas.microsoft.com/office/drawing/2014/main" val="2169885890"/>
                    </a:ext>
                  </a:extLst>
                </a:gridCol>
                <a:gridCol w="1168819">
                  <a:extLst>
                    <a:ext uri="{9D8B030D-6E8A-4147-A177-3AD203B41FA5}">
                      <a16:colId xmlns:a16="http://schemas.microsoft.com/office/drawing/2014/main" val="1184335031"/>
                    </a:ext>
                  </a:extLst>
                </a:gridCol>
              </a:tblGrid>
              <a:tr h="63581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AGOSTO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340587"/>
                  </a:ext>
                </a:extLst>
              </a:tr>
              <a:tr h="635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Sab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530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275998"/>
                  </a:ext>
                </a:extLst>
              </a:tr>
              <a:tr h="6358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453816"/>
                  </a:ext>
                </a:extLst>
              </a:tr>
              <a:tr h="6358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078388"/>
                  </a:ext>
                </a:extLst>
              </a:tr>
              <a:tr h="6358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448295"/>
                  </a:ext>
                </a:extLst>
              </a:tr>
              <a:tr h="6358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457406"/>
                  </a:ext>
                </a:extLst>
              </a:tr>
              <a:tr h="6358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169294"/>
                  </a:ext>
                </a:extLst>
              </a:tr>
              <a:tr h="63581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585238"/>
                  </a:ext>
                </a:extLst>
              </a:tr>
              <a:tr h="1466719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 Letivos: </a:t>
                      </a:r>
                      <a:r>
                        <a:rPr lang="pt-BR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Subsequente/PROEJA (1º Semestre)</a:t>
                      </a:r>
                    </a:p>
                  </a:txBody>
                  <a:tcPr marL="93322" marR="933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760271"/>
                  </a:ext>
                </a:extLst>
              </a:tr>
            </a:tbl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514114" y="2628900"/>
            <a:ext cx="8077200" cy="4724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b="1" dirty="0">
                <a:latin typeface="Comic Sans MS" panose="030F0702030302020204" pitchFamily="66" charset="0"/>
              </a:rPr>
              <a:t>10 a 12 – Acolhimento dos discentes.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b="1" dirty="0">
                <a:latin typeface="Comic Sans MS" panose="030F0702030302020204" pitchFamily="66" charset="0"/>
              </a:rPr>
              <a:t>13 a 14 </a:t>
            </a:r>
            <a:r>
              <a:rPr lang="pt-BR" sz="3000" dirty="0">
                <a:latin typeface="Comic Sans MS" panose="030F0702030302020204" pitchFamily="66" charset="0"/>
              </a:rPr>
              <a:t>– </a:t>
            </a:r>
            <a:r>
              <a:rPr lang="pt-BR" sz="3000" dirty="0" err="1">
                <a:latin typeface="Comic Sans MS" panose="030F0702030302020204" pitchFamily="66" charset="0"/>
              </a:rPr>
              <a:t>Pré</a:t>
            </a:r>
            <a:r>
              <a:rPr lang="pt-BR" sz="3000" dirty="0">
                <a:latin typeface="Comic Sans MS" panose="030F0702030302020204" pitchFamily="66" charset="0"/>
              </a:rPr>
              <a:t>-Conselho de Classe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dirty="0">
                <a:latin typeface="Comic Sans MS" panose="030F0702030302020204" pitchFamily="66" charset="0"/>
              </a:rPr>
              <a:t> PROEJA/Subsequente.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19 e 20 - Período de aplicação das Avaliações Diagnósticas.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31 – Inicio das Atividades Pedagógicas  Não Presenciais (APNP)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4207549" y="593425"/>
            <a:ext cx="3394651" cy="510132"/>
          </a:xfrm>
          <a:prstGeom prst="rect">
            <a:avLst/>
          </a:prstGeom>
          <a:solidFill>
            <a:srgbClr val="053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200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4478000" y="593424"/>
            <a:ext cx="2553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solidFill>
                  <a:schemeClr val="bg1"/>
                </a:solidFill>
              </a:rPr>
              <a:t>Ensino Técnico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0047514" y="7494877"/>
            <a:ext cx="7010400" cy="23364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124429" tIns="62215" rIns="124429" bIns="62215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t-BR" sz="30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OBS: </a:t>
            </a:r>
            <a:r>
              <a:rPr lang="pt-BR" sz="3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 mês de Setembro será (integralmente) de Atividades Pedagógicas Não Presenciais (</a:t>
            </a:r>
            <a:r>
              <a:rPr lang="pt-BR" sz="3000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APNPs</a:t>
            </a:r>
            <a:r>
              <a:rPr lang="pt-BR" sz="3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818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1071</TotalTime>
  <Words>1909</Words>
  <Application>Microsoft Office PowerPoint</Application>
  <PresentationFormat>Personalizar</PresentationFormat>
  <Paragraphs>406</Paragraphs>
  <Slides>24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5" baseType="lpstr">
      <vt:lpstr>Abadi Extra Light</vt:lpstr>
      <vt:lpstr>Aharoni</vt:lpstr>
      <vt:lpstr>Arial</vt:lpstr>
      <vt:lpstr>Arial Rounded MT Bold</vt:lpstr>
      <vt:lpstr>Bradley Hand ITC</vt:lpstr>
      <vt:lpstr>Britannic Bold</vt:lpstr>
      <vt:lpstr>Calibri</vt:lpstr>
      <vt:lpstr>Comic Sans MS</vt:lpstr>
      <vt:lpstr>Franklin Gothic Book</vt:lpstr>
      <vt:lpstr>Symbol</vt:lpstr>
      <vt:lpstr>Office Theme</vt:lpstr>
      <vt:lpstr>Apresentação do PowerPoint</vt:lpstr>
      <vt:lpstr>OBSERVAÇÕES IMPORTANTES:</vt:lpstr>
      <vt:lpstr>Datas de Aplicação: Subsequente em AUTOMAÇÃO INDUSTRIAL </vt:lpstr>
      <vt:lpstr>Datas de Aplicação: Subsequente em ELETRÔNICA</vt:lpstr>
      <vt:lpstr>Datas de Aplicação: EJA - LOGÍSTICA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Considerações do Setor Pedagógico (Portaria n. 176, GDG/CMDI/IFAM de 24 de junho de 2020 Elaboração do Plano Híbrido)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Chiara_Julie</dc:creator>
  <cp:lastModifiedBy>Edilson Duarte</cp:lastModifiedBy>
  <cp:revision>123</cp:revision>
  <dcterms:created xsi:type="dcterms:W3CDTF">2020-08-09T21:44:50Z</dcterms:created>
  <dcterms:modified xsi:type="dcterms:W3CDTF">2020-08-17T13:48:25Z</dcterms:modified>
</cp:coreProperties>
</file>