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1" r:id="rId15"/>
    <p:sldId id="270" r:id="rId16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401"/>
    <a:srgbClr val="4FC4DF"/>
    <a:srgbClr val="E93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6182" autoAdjust="0"/>
    <p:restoredTop sz="94660"/>
  </p:normalViewPr>
  <p:slideViewPr>
    <p:cSldViewPr>
      <p:cViewPr>
        <p:scale>
          <a:sx n="70" d="100"/>
          <a:sy n="70" d="100"/>
        </p:scale>
        <p:origin x="-1998" y="-11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lison\Desktop\Despesa%20M&#234;s%20a%20M&#234;s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Plan1!$B$1</c:f>
              <c:strCache>
                <c:ptCount val="1"/>
                <c:pt idx="0">
                  <c:v>Real</c:v>
                </c:pt>
              </c:strCache>
            </c:strRef>
          </c:tx>
          <c:cat>
            <c:strRef>
              <c:f>Plan1!$A$2:$A$13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 </c:v>
                </c:pt>
                <c:pt idx="11">
                  <c:v>Dezembro</c:v>
                </c:pt>
              </c:strCache>
            </c:strRef>
          </c:cat>
          <c:val>
            <c:numRef>
              <c:f>Plan1!$B$2:$B$13</c:f>
              <c:numCache>
                <c:formatCode>_(* #,##0.00_);_(* \(#,##0.00\);_(* "-"??_);_(@_)</c:formatCode>
                <c:ptCount val="12"/>
                <c:pt idx="0">
                  <c:v>121657</c:v>
                </c:pt>
                <c:pt idx="1">
                  <c:v>118019</c:v>
                </c:pt>
                <c:pt idx="2">
                  <c:v>113711</c:v>
                </c:pt>
                <c:pt idx="3">
                  <c:v>113655</c:v>
                </c:pt>
                <c:pt idx="4">
                  <c:v>116652</c:v>
                </c:pt>
                <c:pt idx="5">
                  <c:v>129161</c:v>
                </c:pt>
                <c:pt idx="6">
                  <c:v>120679</c:v>
                </c:pt>
                <c:pt idx="7">
                  <c:v>115233</c:v>
                </c:pt>
                <c:pt idx="8">
                  <c:v>121112</c:v>
                </c:pt>
                <c:pt idx="9">
                  <c:v>118649</c:v>
                </c:pt>
                <c:pt idx="10">
                  <c:v>106205</c:v>
                </c:pt>
                <c:pt idx="11">
                  <c:v>121005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Plan1!$C$1</c:f>
              <c:strCache>
                <c:ptCount val="1"/>
                <c:pt idx="0">
                  <c:v>Budget</c:v>
                </c:pt>
              </c:strCache>
            </c:strRef>
          </c:tx>
          <c:cat>
            <c:strRef>
              <c:f>Plan1!$A$2:$A$13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 </c:v>
                </c:pt>
                <c:pt idx="11">
                  <c:v>Dezembro</c:v>
                </c:pt>
              </c:strCache>
            </c:strRef>
          </c:cat>
          <c:val>
            <c:numRef>
              <c:f>Plan1!$C$2:$C$13</c:f>
              <c:numCache>
                <c:formatCode>_(* #,##0.00_);_(* \(#,##0.00\);_(* "-"??_);_(@_)</c:formatCode>
                <c:ptCount val="12"/>
                <c:pt idx="0">
                  <c:v>107802</c:v>
                </c:pt>
                <c:pt idx="1">
                  <c:v>107802</c:v>
                </c:pt>
                <c:pt idx="2">
                  <c:v>107802</c:v>
                </c:pt>
                <c:pt idx="3">
                  <c:v>107802</c:v>
                </c:pt>
                <c:pt idx="4">
                  <c:v>107802</c:v>
                </c:pt>
                <c:pt idx="5">
                  <c:v>107802</c:v>
                </c:pt>
                <c:pt idx="6">
                  <c:v>107802</c:v>
                </c:pt>
                <c:pt idx="7">
                  <c:v>107802</c:v>
                </c:pt>
                <c:pt idx="8">
                  <c:v>107802</c:v>
                </c:pt>
                <c:pt idx="9">
                  <c:v>107802</c:v>
                </c:pt>
                <c:pt idx="10">
                  <c:v>111025</c:v>
                </c:pt>
                <c:pt idx="11">
                  <c:v>111025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798208"/>
        <c:axId val="180799744"/>
      </c:lineChart>
      <c:catAx>
        <c:axId val="18079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180799744"/>
        <c:crosses val="autoZero"/>
        <c:auto val="1"/>
        <c:lblAlgn val="ctr"/>
        <c:lblOffset val="100"/>
        <c:noMultiLvlLbl val="0"/>
      </c:catAx>
      <c:valAx>
        <c:axId val="180799744"/>
        <c:scaling>
          <c:orientation val="minMax"/>
          <c:max val="140000"/>
          <c:min val="100000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807982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83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584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19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829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762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21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12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818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86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80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48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C4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98984-7FD4-4D3A-9B77-151B911B9EA5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20F9-862A-41A4-A3AE-18EC4AAE3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0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microsoft.com/office/2007/relationships/hdphoto" Target="../media/hdphoto1.wdp"/><Relationship Id="rId4" Type="http://schemas.openxmlformats.org/officeDocument/2006/relationships/image" Target="../media/image31.png"/><Relationship Id="rId9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7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m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21" y="2367328"/>
            <a:ext cx="3043123" cy="3042209"/>
          </a:xfrm>
          <a:prstGeom prst="rect">
            <a:avLst/>
          </a:prstGeom>
        </p:spPr>
      </p:pic>
      <p:sp>
        <p:nvSpPr>
          <p:cNvPr id="5" name="defesas"/>
          <p:cNvSpPr txBox="1"/>
          <p:nvPr/>
        </p:nvSpPr>
        <p:spPr>
          <a:xfrm>
            <a:off x="5368013" y="1299304"/>
            <a:ext cx="1441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NOME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curso"/>
          <p:cNvSpPr txBox="1"/>
          <p:nvPr/>
        </p:nvSpPr>
        <p:spPr>
          <a:xfrm>
            <a:off x="5368013" y="1677580"/>
            <a:ext cx="40614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b="1" dirty="0" smtClean="0">
                <a:solidFill>
                  <a:srgbClr val="FF7401"/>
                </a:solidFill>
              </a:rPr>
              <a:t>Do Curso</a:t>
            </a:r>
            <a:endParaRPr lang="pt-BR" sz="5000" b="1" dirty="0">
              <a:solidFill>
                <a:srgbClr val="FF7401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611560" y="4731990"/>
            <a:ext cx="936104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3331553" y="4731990"/>
            <a:ext cx="936104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79744"/>
            <a:ext cx="1629461" cy="2087575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68" y="2750940"/>
            <a:ext cx="1324966" cy="2125066"/>
          </a:xfrm>
          <a:prstGeom prst="rect">
            <a:avLst/>
          </a:prstGeom>
        </p:spPr>
      </p:pic>
      <p:sp>
        <p:nvSpPr>
          <p:cNvPr id="14" name="defesas"/>
          <p:cNvSpPr txBox="1"/>
          <p:nvPr/>
        </p:nvSpPr>
        <p:spPr>
          <a:xfrm>
            <a:off x="5364088" y="43989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Manaus, 2016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26" name="Picture 2" descr="I:\CCS\05 -Padrões\ifam-cmc-2016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485" y="3363838"/>
            <a:ext cx="2540868" cy="69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67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6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6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6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6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6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6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5" grpId="0" animBg="1"/>
      <p:bldP spid="16" grpId="0" animBg="1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sp>
        <p:nvSpPr>
          <p:cNvPr id="13" name="Retângulo de cantos arredondados 12"/>
          <p:cNvSpPr/>
          <p:nvPr/>
        </p:nvSpPr>
        <p:spPr>
          <a:xfrm>
            <a:off x="1187624" y="483518"/>
            <a:ext cx="7632847" cy="44644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5" name="Grupo 14"/>
          <p:cNvGrpSpPr/>
          <p:nvPr/>
        </p:nvGrpSpPr>
        <p:grpSpPr>
          <a:xfrm>
            <a:off x="467544" y="2750940"/>
            <a:ext cx="1324966" cy="2197074"/>
            <a:chOff x="3105068" y="2750940"/>
            <a:chExt cx="1324966" cy="2197074"/>
          </a:xfrm>
        </p:grpSpPr>
        <p:sp>
          <p:nvSpPr>
            <p:cNvPr id="16" name="Elipse 15"/>
            <p:cNvSpPr/>
            <p:nvPr/>
          </p:nvSpPr>
          <p:spPr>
            <a:xfrm>
              <a:off x="3331553" y="4731990"/>
              <a:ext cx="936104" cy="216024"/>
            </a:xfrm>
            <a:prstGeom prst="ellipse">
              <a:avLst/>
            </a:prstGeom>
            <a:solidFill>
              <a:schemeClr val="tx1">
                <a:alpha val="1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7" name="Imagem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05068" y="2750940"/>
              <a:ext cx="1324966" cy="2125066"/>
            </a:xfrm>
            <a:prstGeom prst="rect">
              <a:avLst/>
            </a:prstGeom>
          </p:spPr>
        </p:pic>
      </p:grpSp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510" y="123478"/>
            <a:ext cx="6326243" cy="703870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296566" y="123478"/>
            <a:ext cx="5400600" cy="57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3000"/>
              </a:spcBef>
            </a:pPr>
            <a:r>
              <a:rPr lang="pt-BR" sz="2500" b="1" dirty="0" smtClean="0">
                <a:solidFill>
                  <a:schemeClr val="bg1"/>
                </a:solidFill>
                <a:latin typeface="Century Gothic" pitchFamily="34" charset="0"/>
              </a:rPr>
              <a:t>Considerações finais</a:t>
            </a:r>
          </a:p>
        </p:txBody>
      </p:sp>
      <p:sp>
        <p:nvSpPr>
          <p:cNvPr id="18" name="Subtítulo 2"/>
          <p:cNvSpPr>
            <a:spLocks noGrp="1"/>
          </p:cNvSpPr>
          <p:nvPr>
            <p:ph type="subTitle" idx="1"/>
          </p:nvPr>
        </p:nvSpPr>
        <p:spPr>
          <a:xfrm>
            <a:off x="2051721" y="1285866"/>
            <a:ext cx="6408711" cy="3429024"/>
          </a:xfrm>
        </p:spPr>
        <p:txBody>
          <a:bodyPr>
            <a:noAutofit/>
          </a:bodyPr>
          <a:lstStyle/>
          <a:p>
            <a:endParaRPr lang="pt-BR" sz="3000" b="1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3000" b="1" dirty="0" smtClean="0">
                <a:solidFill>
                  <a:schemeClr val="tx1"/>
                </a:solidFill>
                <a:latin typeface="+mj-lt"/>
              </a:rPr>
              <a:t>Tópico 1;</a:t>
            </a:r>
            <a:endParaRPr lang="pt-BR" sz="3000" b="1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3000" b="1" dirty="0">
                <a:solidFill>
                  <a:schemeClr val="tx1"/>
                </a:solidFill>
                <a:latin typeface="+mj-lt"/>
              </a:rPr>
              <a:t>Tópico </a:t>
            </a:r>
            <a:r>
              <a:rPr lang="pt-BR" sz="3000" b="1" dirty="0" smtClean="0">
                <a:solidFill>
                  <a:schemeClr val="tx1"/>
                </a:solidFill>
                <a:latin typeface="+mj-lt"/>
              </a:rPr>
              <a:t>2;</a:t>
            </a:r>
          </a:p>
          <a:p>
            <a:pPr marL="342900" indent="-342900" algn="l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3000" b="1" dirty="0">
                <a:solidFill>
                  <a:schemeClr val="tx1"/>
                </a:solidFill>
                <a:latin typeface="+mj-lt"/>
              </a:rPr>
              <a:t>Tópico </a:t>
            </a:r>
            <a:r>
              <a:rPr lang="pt-BR" sz="3000" b="1" dirty="0" smtClean="0">
                <a:solidFill>
                  <a:schemeClr val="tx1"/>
                </a:solidFill>
                <a:latin typeface="+mj-lt"/>
              </a:rPr>
              <a:t>3;</a:t>
            </a:r>
          </a:p>
          <a:p>
            <a:pPr marL="342900" indent="-342900" algn="l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3000" b="1" dirty="0">
                <a:solidFill>
                  <a:schemeClr val="tx1"/>
                </a:solidFill>
                <a:latin typeface="+mj-lt"/>
              </a:rPr>
              <a:t>Tópico </a:t>
            </a:r>
            <a:r>
              <a:rPr lang="pt-BR" sz="3000" b="1" dirty="0" smtClean="0">
                <a:solidFill>
                  <a:schemeClr val="tx1"/>
                </a:solidFill>
                <a:latin typeface="+mj-lt"/>
              </a:rPr>
              <a:t>4.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pt-BR" sz="2000" b="1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pt-BR" sz="2000" b="1" dirty="0" smtClean="0">
              <a:latin typeface="+mj-lt"/>
            </a:endParaRP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5877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9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sp>
        <p:nvSpPr>
          <p:cNvPr id="16" name="Retângulo de cantos arredondados 15"/>
          <p:cNvSpPr/>
          <p:nvPr/>
        </p:nvSpPr>
        <p:spPr>
          <a:xfrm>
            <a:off x="1187624" y="483518"/>
            <a:ext cx="7632847" cy="44644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8" name="Grupo 17"/>
          <p:cNvGrpSpPr/>
          <p:nvPr/>
        </p:nvGrpSpPr>
        <p:grpSpPr>
          <a:xfrm flipH="1">
            <a:off x="465844" y="2643758"/>
            <a:ext cx="1776891" cy="2412268"/>
            <a:chOff x="1354290" y="2643758"/>
            <a:chExt cx="1776891" cy="2412268"/>
          </a:xfrm>
        </p:grpSpPr>
        <p:sp>
          <p:nvSpPr>
            <p:cNvPr id="19" name="Elipse 18"/>
            <p:cNvSpPr/>
            <p:nvPr/>
          </p:nvSpPr>
          <p:spPr>
            <a:xfrm>
              <a:off x="1354290" y="4840002"/>
              <a:ext cx="1750777" cy="216024"/>
            </a:xfrm>
            <a:prstGeom prst="ellipse">
              <a:avLst/>
            </a:prstGeom>
            <a:solidFill>
              <a:schemeClr val="tx1">
                <a:alpha val="1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20" name="Imagem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656" y="2643758"/>
              <a:ext cx="1655525" cy="2328239"/>
            </a:xfrm>
            <a:prstGeom prst="rect">
              <a:avLst/>
            </a:prstGeom>
          </p:spPr>
        </p:pic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295" y="123478"/>
            <a:ext cx="6326243" cy="703870"/>
          </a:xfrm>
          <a:prstGeom prst="rect">
            <a:avLst/>
          </a:prstGeom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2620351" y="123478"/>
            <a:ext cx="5400600" cy="57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3000"/>
              </a:spcBef>
            </a:pPr>
            <a:r>
              <a:rPr lang="pt-BR" sz="2500" b="1" dirty="0" smtClean="0">
                <a:solidFill>
                  <a:schemeClr val="bg1"/>
                </a:solidFill>
                <a:latin typeface="Century Gothic" pitchFamily="34" charset="0"/>
              </a:rPr>
              <a:t>Referências</a:t>
            </a:r>
          </a:p>
        </p:txBody>
      </p:sp>
      <p:sp>
        <p:nvSpPr>
          <p:cNvPr id="21" name="Espaço Reservado para Conteúdo 2"/>
          <p:cNvSpPr txBox="1">
            <a:spLocks/>
          </p:cNvSpPr>
          <p:nvPr/>
        </p:nvSpPr>
        <p:spPr>
          <a:xfrm>
            <a:off x="2123728" y="943496"/>
            <a:ext cx="6624735" cy="4076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pt-BR" sz="1600" dirty="0" smtClean="0"/>
              <a:t>ALMEIDA, Lauro Brito de; STARK JUNIOR, Paulo; FREITAG, Viviane Costa. </a:t>
            </a:r>
            <a:r>
              <a:rPr lang="pt-BR" sz="1600" b="1" dirty="0" smtClean="0"/>
              <a:t>Um ensaio sobre as forças que modelam a dinâmica da contabilidade gerencial em empresas prestadoras de serviços.</a:t>
            </a:r>
            <a:r>
              <a:rPr lang="pt-BR" sz="1600" dirty="0" smtClean="0"/>
              <a:t> </a:t>
            </a:r>
            <a:r>
              <a:rPr lang="pt-BR" sz="1600" dirty="0" err="1" smtClean="0"/>
              <a:t>REPeC</a:t>
            </a:r>
            <a:r>
              <a:rPr lang="pt-BR" sz="1600" dirty="0" smtClean="0"/>
              <a:t> - Revista de Educação e Pesquisa em Contabilidade, Brasília, v. 5, n. 3, art. 6, p. 123 e 124, set/dez. 2011.</a:t>
            </a:r>
          </a:p>
          <a:p>
            <a:r>
              <a:rPr lang="pt-BR" sz="1600" dirty="0" smtClean="0"/>
              <a:t> </a:t>
            </a:r>
          </a:p>
          <a:p>
            <a:r>
              <a:rPr lang="pt-BR" sz="1600" dirty="0" smtClean="0"/>
              <a:t>ANTONOVZ, Tatiane; PANUCCI-FILHO, Laurindo; ESPEJO, Márcia Maria dos Santos </a:t>
            </a:r>
            <a:r>
              <a:rPr lang="pt-BR" sz="1600" dirty="0" err="1" smtClean="0"/>
              <a:t>Bortolocci</a:t>
            </a:r>
            <a:r>
              <a:rPr lang="pt-BR" sz="1600" dirty="0" smtClean="0"/>
              <a:t>. </a:t>
            </a:r>
            <a:r>
              <a:rPr lang="pt-BR" sz="1600" b="1" dirty="0" smtClean="0"/>
              <a:t>Nível de aderência dos artefatos de contabilidade gerencial sob a perspectiva do ciclo de vida organizacional: um estudo de caso</a:t>
            </a:r>
            <a:r>
              <a:rPr lang="pt-BR" sz="1600" dirty="0" smtClean="0"/>
              <a:t>. Anais do XII </a:t>
            </a:r>
            <a:r>
              <a:rPr lang="pt-BR" sz="1600" dirty="0" err="1" smtClean="0"/>
              <a:t>Semead</a:t>
            </a:r>
            <a:r>
              <a:rPr lang="pt-BR" sz="1600" dirty="0" smtClean="0"/>
              <a:t> (2009), na área temática de Administração Geral.UEM – Paraná, v.29, n.2, p.43 e 44, maio / agosto 2010.</a:t>
            </a:r>
          </a:p>
          <a:p>
            <a:r>
              <a:rPr lang="pt-BR" sz="1600" dirty="0" smtClean="0"/>
              <a:t>ATHAR, R. A. </a:t>
            </a:r>
            <a:r>
              <a:rPr lang="pt-BR" sz="1600" b="1" dirty="0" smtClean="0"/>
              <a:t>Introdução à </a:t>
            </a:r>
            <a:r>
              <a:rPr lang="pt-BR" sz="1600" b="1" dirty="0" err="1" smtClean="0"/>
              <a:t>Contabilidadae</a:t>
            </a:r>
            <a:r>
              <a:rPr lang="pt-BR" sz="1600" dirty="0" smtClean="0"/>
              <a:t>. São Paulo: </a:t>
            </a:r>
            <a:r>
              <a:rPr lang="pt-BR" sz="1600" dirty="0" err="1" smtClean="0"/>
              <a:t>Prentice</a:t>
            </a:r>
            <a:r>
              <a:rPr lang="pt-BR" sz="1600" dirty="0" smtClean="0"/>
              <a:t> Hall, 2005. 5 p.</a:t>
            </a:r>
          </a:p>
          <a:p>
            <a:r>
              <a:rPr lang="pt-BR" sz="1600" dirty="0" smtClean="0"/>
              <a:t> </a:t>
            </a:r>
          </a:p>
          <a:p>
            <a:r>
              <a:rPr lang="pt-BR" sz="1600" dirty="0" smtClean="0"/>
              <a:t>CONSELHO FEDERAL DE CONTABILIDADE. </a:t>
            </a:r>
            <a:r>
              <a:rPr lang="pt-BR" sz="1600" b="1" dirty="0" smtClean="0"/>
              <a:t>História dos Congressos Brasileiros de Contabilidade</a:t>
            </a:r>
            <a:r>
              <a:rPr lang="pt-BR" sz="1600" dirty="0" smtClean="0"/>
              <a:t>. 2. ed. Brasília: CFC, 2012. 12 p.</a:t>
            </a:r>
          </a:p>
          <a:p>
            <a:r>
              <a:rPr lang="pt-BR" sz="1600" dirty="0" smtClean="0"/>
              <a:t> 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232892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9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C4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524" y="2827693"/>
            <a:ext cx="1166146" cy="222691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502" y="3024849"/>
            <a:ext cx="1166146" cy="222691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7659" y="80020"/>
            <a:ext cx="1383921" cy="222691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290" y="189265"/>
            <a:ext cx="1383921" cy="222691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648" y="322895"/>
            <a:ext cx="1383921" cy="222691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283" y="2766345"/>
            <a:ext cx="1383921" cy="2226918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440" y="2766347"/>
            <a:ext cx="1383921" cy="2226918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" y="2905031"/>
            <a:ext cx="1383921" cy="222691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710" y="41589"/>
            <a:ext cx="1383921" cy="2226918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669" y="13385"/>
            <a:ext cx="1383921" cy="2226918"/>
          </a:xfrm>
          <a:prstGeom prst="rect">
            <a:avLst/>
          </a:prstGeom>
        </p:spPr>
      </p:pic>
      <p:sp>
        <p:nvSpPr>
          <p:cNvPr id="14" name="curso"/>
          <p:cNvSpPr txBox="1"/>
          <p:nvPr/>
        </p:nvSpPr>
        <p:spPr>
          <a:xfrm>
            <a:off x="3334714" y="254981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Imagens extras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2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70" y="3756210"/>
            <a:ext cx="1132027" cy="110733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78" y="2433753"/>
            <a:ext cx="1017727" cy="80924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871" y="464593"/>
            <a:ext cx="663854" cy="12106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871" y="3579862"/>
            <a:ext cx="1159459" cy="121066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896" y="4068437"/>
            <a:ext cx="832104" cy="904342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015" y="409574"/>
            <a:ext cx="862279" cy="112745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274" y="2224286"/>
            <a:ext cx="646481" cy="120975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597" y="3633907"/>
            <a:ext cx="601675" cy="1210666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45" y="414346"/>
            <a:ext cx="937260" cy="1210666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239" y="536980"/>
            <a:ext cx="647395" cy="1210666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27083"/>
            <a:ext cx="675742" cy="1210666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298498"/>
            <a:ext cx="1043330" cy="873252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646" y="2226571"/>
            <a:ext cx="688543" cy="1205179"/>
          </a:xfrm>
          <a:prstGeom prst="rect">
            <a:avLst/>
          </a:prstGeom>
        </p:spPr>
      </p:pic>
      <p:sp>
        <p:nvSpPr>
          <p:cNvPr id="17" name="curso"/>
          <p:cNvSpPr txBox="1"/>
          <p:nvPr/>
        </p:nvSpPr>
        <p:spPr>
          <a:xfrm>
            <a:off x="4049887" y="174650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Imagens extras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14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m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21" y="2367328"/>
            <a:ext cx="3043123" cy="3042209"/>
          </a:xfrm>
          <a:prstGeom prst="rect">
            <a:avLst/>
          </a:prstGeom>
        </p:spPr>
      </p:pic>
      <p:sp>
        <p:nvSpPr>
          <p:cNvPr id="5" name="defesas"/>
          <p:cNvSpPr txBox="1"/>
          <p:nvPr/>
        </p:nvSpPr>
        <p:spPr>
          <a:xfrm>
            <a:off x="4759061" y="1995686"/>
            <a:ext cx="4078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NOME SOBRENOME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curso"/>
          <p:cNvSpPr txBox="1"/>
          <p:nvPr/>
        </p:nvSpPr>
        <p:spPr>
          <a:xfrm>
            <a:off x="5796136" y="256245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nome@dominio.com.br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defesas"/>
          <p:cNvSpPr txBox="1"/>
          <p:nvPr/>
        </p:nvSpPr>
        <p:spPr>
          <a:xfrm>
            <a:off x="5364088" y="43989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Manaus, 2016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570843"/>
            <a:ext cx="381000" cy="342900"/>
          </a:xfrm>
          <a:prstGeom prst="rect">
            <a:avLst/>
          </a:prstGeom>
        </p:spPr>
      </p:pic>
      <p:sp>
        <p:nvSpPr>
          <p:cNvPr id="23" name="Elipse 22"/>
          <p:cNvSpPr/>
          <p:nvPr/>
        </p:nvSpPr>
        <p:spPr>
          <a:xfrm>
            <a:off x="611560" y="4731990"/>
            <a:ext cx="936104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3331553" y="4731990"/>
            <a:ext cx="936104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79744"/>
            <a:ext cx="1629461" cy="2087575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68" y="2750940"/>
            <a:ext cx="1324966" cy="2125066"/>
          </a:xfrm>
          <a:prstGeom prst="rect">
            <a:avLst/>
          </a:prstGeom>
        </p:spPr>
      </p:pic>
      <p:sp>
        <p:nvSpPr>
          <p:cNvPr id="27" name="Elipse 26"/>
          <p:cNvSpPr/>
          <p:nvPr/>
        </p:nvSpPr>
        <p:spPr>
          <a:xfrm>
            <a:off x="1354290" y="4840002"/>
            <a:ext cx="1750777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8" name="Imagem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643758"/>
            <a:ext cx="1655525" cy="2328239"/>
          </a:xfrm>
          <a:prstGeom prst="rect">
            <a:avLst/>
          </a:prstGeom>
        </p:spPr>
      </p:pic>
      <p:pic>
        <p:nvPicPr>
          <p:cNvPr id="15" name="Picture 2" descr="I:\CCS\05 -Padrões\ifam-cmc-2016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485" y="3363838"/>
            <a:ext cx="2540868" cy="69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3772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6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23" grpId="0" animBg="1"/>
      <p:bldP spid="24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3658786" y="667923"/>
            <a:ext cx="2250522" cy="3025566"/>
            <a:chOff x="2385273" y="-708980"/>
            <a:chExt cx="4353280" cy="5852480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97" t="49020" r="46027" b="37908"/>
            <a:stretch/>
          </p:blipFill>
          <p:spPr>
            <a:xfrm>
              <a:off x="4114799" y="2521324"/>
              <a:ext cx="820271" cy="672352"/>
            </a:xfrm>
            <a:prstGeom prst="rect">
              <a:avLst/>
            </a:prstGeom>
          </p:spPr>
        </p:pic>
        <p:pic>
          <p:nvPicPr>
            <p:cNvPr id="2" name="Imagem 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480" t="9804" r="40804" b="48627"/>
            <a:stretch/>
          </p:blipFill>
          <p:spPr>
            <a:xfrm>
              <a:off x="3610535" y="504265"/>
              <a:ext cx="1801906" cy="2138082"/>
            </a:xfrm>
            <a:prstGeom prst="rect">
              <a:avLst/>
            </a:prstGeom>
          </p:spPr>
        </p:pic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5273" y="-708980"/>
              <a:ext cx="4353280" cy="4360850"/>
            </a:xfrm>
            <a:prstGeom prst="rect">
              <a:avLst/>
            </a:prstGeom>
          </p:spPr>
        </p:pic>
        <p:pic>
          <p:nvPicPr>
            <p:cNvPr id="7" name="Imagem 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36" t="6144" r="50515" b="71634"/>
            <a:stretch/>
          </p:blipFill>
          <p:spPr>
            <a:xfrm>
              <a:off x="3341593" y="316006"/>
              <a:ext cx="1183341" cy="1143000"/>
            </a:xfrm>
            <a:prstGeom prst="rect">
              <a:avLst/>
            </a:prstGeom>
          </p:spPr>
        </p:pic>
        <p:pic>
          <p:nvPicPr>
            <p:cNvPr id="8" name="Imagem 7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56" t="11111" r="36758" b="67843"/>
            <a:stretch/>
          </p:blipFill>
          <p:spPr>
            <a:xfrm>
              <a:off x="4659405" y="571500"/>
              <a:ext cx="1122829" cy="1082488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308" t="32157" r="40411" b="50980"/>
            <a:stretch/>
          </p:blipFill>
          <p:spPr>
            <a:xfrm>
              <a:off x="4417359" y="1653988"/>
              <a:ext cx="1030943" cy="867336"/>
            </a:xfrm>
            <a:prstGeom prst="rect">
              <a:avLst/>
            </a:prstGeom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523" t="26871" r="50662" b="53333"/>
            <a:stretch/>
          </p:blipFill>
          <p:spPr>
            <a:xfrm>
              <a:off x="3523129" y="1382091"/>
              <a:ext cx="988359" cy="1018210"/>
            </a:xfrm>
            <a:prstGeom prst="rect">
              <a:avLst/>
            </a:prstGeom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16" t="62092" r="36610"/>
            <a:stretch/>
          </p:blipFill>
          <p:spPr>
            <a:xfrm>
              <a:off x="3321424" y="3193676"/>
              <a:ext cx="2474258" cy="1949824"/>
            </a:xfrm>
            <a:prstGeom prst="rect">
              <a:avLst/>
            </a:prstGeom>
          </p:spPr>
        </p:pic>
      </p:grpSp>
      <p:sp>
        <p:nvSpPr>
          <p:cNvPr id="14" name="CaixaDeTexto 13"/>
          <p:cNvSpPr txBox="1"/>
          <p:nvPr/>
        </p:nvSpPr>
        <p:spPr>
          <a:xfrm>
            <a:off x="579329" y="4515966"/>
            <a:ext cx="7953111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sz="1200" dirty="0" smtClean="0">
                <a:solidFill>
                  <a:schemeClr val="bg1"/>
                </a:solidFill>
                <a:latin typeface="Rockwell" pitchFamily="18" charset="0"/>
              </a:rPr>
              <a:t>Este modelo de apresentação foi elaborado pelos participantes do Projeto Sala de Criação, </a:t>
            </a:r>
          </a:p>
          <a:p>
            <a:pPr algn="ctr">
              <a:lnSpc>
                <a:spcPct val="90000"/>
              </a:lnSpc>
            </a:pPr>
            <a:r>
              <a:rPr lang="pt-BR" sz="1200" dirty="0" smtClean="0">
                <a:solidFill>
                  <a:schemeClr val="bg1"/>
                </a:solidFill>
                <a:latin typeface="Rockwell" pitchFamily="18" charset="0"/>
              </a:rPr>
              <a:t>dos Programas Integrais 2016/1, do IFAM-Campus Manaus Centro.</a:t>
            </a:r>
            <a:endParaRPr lang="pt-BR" sz="1200" dirty="0">
              <a:solidFill>
                <a:schemeClr val="bg1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82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m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21" y="2367328"/>
            <a:ext cx="3043123" cy="3042209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907" y="2427734"/>
            <a:ext cx="5323093" cy="703870"/>
          </a:xfrm>
          <a:prstGeom prst="rect">
            <a:avLst/>
          </a:prstGeom>
        </p:spPr>
      </p:pic>
      <p:sp>
        <p:nvSpPr>
          <p:cNvPr id="6" name="curso"/>
          <p:cNvSpPr txBox="1"/>
          <p:nvPr/>
        </p:nvSpPr>
        <p:spPr>
          <a:xfrm>
            <a:off x="4430035" y="1369188"/>
            <a:ext cx="4713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 smtClean="0">
                <a:solidFill>
                  <a:schemeClr val="bg1"/>
                </a:solidFill>
              </a:rPr>
              <a:t>TÍTULO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4279836" y="2361426"/>
            <a:ext cx="45720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latin typeface="Century Gothic" pitchFamily="34" charset="0"/>
              </a:rPr>
              <a:t>E o </a:t>
            </a:r>
            <a:r>
              <a:rPr lang="en-US" sz="2000" b="1" dirty="0" err="1" smtClean="0">
                <a:latin typeface="Century Gothic" pitchFamily="34" charset="0"/>
              </a:rPr>
              <a:t>subtítulo</a:t>
            </a:r>
            <a:r>
              <a:rPr lang="en-US" sz="2000" b="1" dirty="0" smtClean="0">
                <a:latin typeface="Century Gothic" pitchFamily="34" charset="0"/>
              </a:rPr>
              <a:t> do </a:t>
            </a:r>
            <a:r>
              <a:rPr lang="en-US" sz="2000" b="1" dirty="0" err="1" smtClean="0">
                <a:latin typeface="Century Gothic" pitchFamily="34" charset="0"/>
              </a:rPr>
              <a:t>seu</a:t>
            </a:r>
            <a:r>
              <a:rPr lang="en-US" sz="2000" b="1" dirty="0" smtClean="0">
                <a:latin typeface="Century Gothic" pitchFamily="34" charset="0"/>
              </a:rPr>
              <a:t> </a:t>
            </a:r>
            <a:r>
              <a:rPr lang="en-US" sz="2000" b="1" dirty="0" err="1" smtClean="0">
                <a:latin typeface="Century Gothic" pitchFamily="34" charset="0"/>
              </a:rPr>
              <a:t>trabalho</a:t>
            </a:r>
            <a:endParaRPr lang="pt-BR" sz="2000" b="1" dirty="0">
              <a:latin typeface="Century Gothic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611560" y="4731990"/>
            <a:ext cx="936104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3331553" y="4731990"/>
            <a:ext cx="936104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79744"/>
            <a:ext cx="1629461" cy="2087575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68" y="2750940"/>
            <a:ext cx="1324966" cy="2125066"/>
          </a:xfrm>
          <a:prstGeom prst="rect">
            <a:avLst/>
          </a:prstGeom>
        </p:spPr>
      </p:pic>
      <p:sp>
        <p:nvSpPr>
          <p:cNvPr id="21" name="Elipse 20"/>
          <p:cNvSpPr/>
          <p:nvPr/>
        </p:nvSpPr>
        <p:spPr>
          <a:xfrm>
            <a:off x="1354290" y="4840002"/>
            <a:ext cx="1750777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643758"/>
            <a:ext cx="1655525" cy="2328239"/>
          </a:xfrm>
          <a:prstGeom prst="rect">
            <a:avLst/>
          </a:prstGeom>
        </p:spPr>
      </p:pic>
      <p:sp>
        <p:nvSpPr>
          <p:cNvPr id="22" name="Título 1"/>
          <p:cNvSpPr>
            <a:spLocks noGrp="1"/>
          </p:cNvSpPr>
          <p:nvPr>
            <p:ph type="ctrTitle"/>
          </p:nvPr>
        </p:nvSpPr>
        <p:spPr>
          <a:xfrm>
            <a:off x="5436096" y="411510"/>
            <a:ext cx="3707905" cy="729499"/>
          </a:xfrm>
        </p:spPr>
        <p:txBody>
          <a:bodyPr>
            <a:normAutofit/>
          </a:bodyPr>
          <a:lstStyle/>
          <a:p>
            <a:pPr algn="l"/>
            <a:r>
              <a:rPr lang="en-US" sz="1500" b="1" cap="all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NOME COMPLETO</a:t>
            </a:r>
            <a:endParaRPr lang="pt-BR" sz="1500" b="1" cap="all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72000" y="3867894"/>
            <a:ext cx="4536505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err="1" smtClean="0">
                <a:latin typeface="Century Gothic" pitchFamily="34" charset="0"/>
              </a:rPr>
              <a:t>Orientador</a:t>
            </a:r>
            <a:r>
              <a:rPr lang="en-US" sz="1200" b="1" dirty="0" smtClean="0">
                <a:latin typeface="Century Gothic" pitchFamily="34" charset="0"/>
              </a:rPr>
              <a:t>: </a:t>
            </a:r>
            <a:r>
              <a:rPr lang="en-US" sz="1200" dirty="0" smtClean="0">
                <a:latin typeface="Century Gothic" pitchFamily="34" charset="0"/>
              </a:rPr>
              <a:t>Prof. Dr. Nome </a:t>
            </a:r>
            <a:r>
              <a:rPr lang="en-US" sz="1200" dirty="0" err="1" smtClean="0">
                <a:latin typeface="Century Gothic" pitchFamily="34" charset="0"/>
              </a:rPr>
              <a:t>Completo</a:t>
            </a:r>
            <a:endParaRPr lang="en-US" sz="1200" dirty="0" smtClean="0">
              <a:latin typeface="Century Gothic" pitchFamily="34" charset="0"/>
            </a:endParaRPr>
          </a:p>
          <a:p>
            <a:r>
              <a:rPr lang="en-US" sz="1200" dirty="0" smtClean="0">
                <a:latin typeface="Century Gothic" pitchFamily="34" charset="0"/>
              </a:rPr>
              <a:t>                        </a:t>
            </a:r>
            <a:endParaRPr lang="pt-BR" sz="12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8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21" grpId="0" animBg="1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187624" y="483518"/>
            <a:ext cx="7632847" cy="44644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611560" y="4731990"/>
            <a:ext cx="936104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79744"/>
            <a:ext cx="1629461" cy="2087575"/>
          </a:xfrm>
          <a:prstGeom prst="rect">
            <a:avLst/>
          </a:prstGeom>
        </p:spPr>
      </p:pic>
      <p:grpSp>
        <p:nvGrpSpPr>
          <p:cNvPr id="9" name="Grupo 8"/>
          <p:cNvGrpSpPr/>
          <p:nvPr/>
        </p:nvGrpSpPr>
        <p:grpSpPr>
          <a:xfrm>
            <a:off x="1979712" y="832455"/>
            <a:ext cx="1443624" cy="3900490"/>
            <a:chOff x="2048256" y="688439"/>
            <a:chExt cx="1443624" cy="3900490"/>
          </a:xfrm>
          <a:solidFill>
            <a:schemeClr val="accent6">
              <a:lumMod val="75000"/>
            </a:schemeClr>
          </a:solidFill>
        </p:grpSpPr>
        <p:sp>
          <p:nvSpPr>
            <p:cNvPr id="10" name="Retângulo 9"/>
            <p:cNvSpPr/>
            <p:nvPr/>
          </p:nvSpPr>
          <p:spPr>
            <a:xfrm flipV="1">
              <a:off x="2048256" y="1193264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 flipV="1">
              <a:off x="2048256" y="1707614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" name="Retângulo 11"/>
            <p:cNvSpPr/>
            <p:nvPr/>
          </p:nvSpPr>
          <p:spPr>
            <a:xfrm flipV="1">
              <a:off x="2048256" y="688439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Retângulo 12"/>
            <p:cNvSpPr/>
            <p:nvPr/>
          </p:nvSpPr>
          <p:spPr>
            <a:xfrm flipV="1">
              <a:off x="2048256" y="2212439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" name="Retângulo 13"/>
            <p:cNvSpPr/>
            <p:nvPr/>
          </p:nvSpPr>
          <p:spPr>
            <a:xfrm flipV="1">
              <a:off x="2048256" y="2717264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5" name="Retângulo 14"/>
            <p:cNvSpPr/>
            <p:nvPr/>
          </p:nvSpPr>
          <p:spPr>
            <a:xfrm flipV="1">
              <a:off x="2048256" y="3231614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6" name="Retângulo 15"/>
            <p:cNvSpPr/>
            <p:nvPr/>
          </p:nvSpPr>
          <p:spPr>
            <a:xfrm flipV="1">
              <a:off x="2048256" y="3726914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" name="Retângulo 16"/>
            <p:cNvSpPr/>
            <p:nvPr/>
          </p:nvSpPr>
          <p:spPr>
            <a:xfrm flipV="1">
              <a:off x="2048256" y="4231739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8" name="Título 1"/>
          <p:cNvSpPr txBox="1">
            <a:spLocks/>
          </p:cNvSpPr>
          <p:nvPr/>
        </p:nvSpPr>
        <p:spPr>
          <a:xfrm>
            <a:off x="2959750" y="699542"/>
            <a:ext cx="5072098" cy="4143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 smtClean="0"/>
              <a:t>INTRODUÇÃO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 smtClean="0"/>
              <a:t>OBJETIVOS</a:t>
            </a:r>
            <a:endParaRPr lang="en-US" sz="3000" b="1" dirty="0"/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 smtClean="0"/>
              <a:t>JUSTIFICATIVA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 smtClean="0"/>
              <a:t>FUNDAMENTAÇÃO TEÓRICA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 smtClean="0"/>
              <a:t>METODOLOGIA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 smtClean="0"/>
              <a:t>RESULTADOS</a:t>
            </a:r>
            <a:endParaRPr lang="en-US" sz="3000" b="1" dirty="0"/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 smtClean="0"/>
              <a:t>CONSIDERAÇÕES FINAIS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 smtClean="0"/>
              <a:t>REFERÊNCIAS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1397305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9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sp>
        <p:nvSpPr>
          <p:cNvPr id="6" name="Retângulo de cantos arredondados 5"/>
          <p:cNvSpPr/>
          <p:nvPr/>
        </p:nvSpPr>
        <p:spPr>
          <a:xfrm>
            <a:off x="1187624" y="483518"/>
            <a:ext cx="7632847" cy="44644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1" name="Grupo 10"/>
          <p:cNvGrpSpPr/>
          <p:nvPr/>
        </p:nvGrpSpPr>
        <p:grpSpPr>
          <a:xfrm>
            <a:off x="467544" y="2750940"/>
            <a:ext cx="1324966" cy="2197074"/>
            <a:chOff x="3105068" y="2750940"/>
            <a:chExt cx="1324966" cy="2197074"/>
          </a:xfrm>
        </p:grpSpPr>
        <p:sp>
          <p:nvSpPr>
            <p:cNvPr id="9" name="Elipse 8"/>
            <p:cNvSpPr/>
            <p:nvPr/>
          </p:nvSpPr>
          <p:spPr>
            <a:xfrm>
              <a:off x="3331553" y="4731990"/>
              <a:ext cx="936104" cy="216024"/>
            </a:xfrm>
            <a:prstGeom prst="ellipse">
              <a:avLst/>
            </a:prstGeom>
            <a:solidFill>
              <a:schemeClr val="tx1">
                <a:alpha val="1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0" name="Imagem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05068" y="2750940"/>
              <a:ext cx="1324966" cy="2125066"/>
            </a:xfrm>
            <a:prstGeom prst="rect">
              <a:avLst/>
            </a:prstGeom>
          </p:spPr>
        </p:pic>
      </p:grpSp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510" y="123478"/>
            <a:ext cx="6326243" cy="703870"/>
          </a:xfrm>
          <a:prstGeom prst="rect">
            <a:avLst/>
          </a:prstGeom>
        </p:spPr>
      </p:pic>
      <p:sp>
        <p:nvSpPr>
          <p:cNvPr id="13" name="Título 1"/>
          <p:cNvSpPr txBox="1">
            <a:spLocks/>
          </p:cNvSpPr>
          <p:nvPr/>
        </p:nvSpPr>
        <p:spPr>
          <a:xfrm>
            <a:off x="2296566" y="123478"/>
            <a:ext cx="5400600" cy="57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3000"/>
              </a:spcBef>
            </a:pPr>
            <a:r>
              <a:rPr lang="pt-BR" sz="2500" b="1" dirty="0" smtClean="0">
                <a:solidFill>
                  <a:schemeClr val="bg1"/>
                </a:solidFill>
                <a:latin typeface="Century Gothic" pitchFamily="34" charset="0"/>
              </a:rPr>
              <a:t>Introdução</a:t>
            </a:r>
          </a:p>
        </p:txBody>
      </p:sp>
      <p:sp>
        <p:nvSpPr>
          <p:cNvPr id="14" name="Subtítulo 2"/>
          <p:cNvSpPr>
            <a:spLocks noGrp="1"/>
          </p:cNvSpPr>
          <p:nvPr>
            <p:ph type="subTitle" idx="1"/>
          </p:nvPr>
        </p:nvSpPr>
        <p:spPr>
          <a:xfrm>
            <a:off x="1823575" y="1455626"/>
            <a:ext cx="6480720" cy="2520280"/>
          </a:xfrm>
        </p:spPr>
        <p:txBody>
          <a:bodyPr>
            <a:noAutofit/>
          </a:bodyPr>
          <a:lstStyle/>
          <a:p>
            <a:pPr algn="just">
              <a:lnSpc>
                <a:spcPts val="3000"/>
              </a:lnSpc>
            </a:pPr>
            <a:r>
              <a:rPr lang="pt-BR" sz="2000" b="1" dirty="0" smtClean="0">
                <a:solidFill>
                  <a:schemeClr val="tx1"/>
                </a:solidFill>
              </a:rPr>
              <a:t>Esta pesquisa ... </a:t>
            </a:r>
            <a:r>
              <a:rPr lang="pt-BR" sz="2000" b="1" dirty="0" err="1">
                <a:solidFill>
                  <a:schemeClr val="tx1"/>
                </a:solidFill>
              </a:rPr>
              <a:t>Lorem</a:t>
            </a:r>
            <a:r>
              <a:rPr lang="pt-BR" sz="2000" b="1" dirty="0">
                <a:solidFill>
                  <a:schemeClr val="tx1"/>
                </a:solidFill>
              </a:rPr>
              <a:t> ipsum </a:t>
            </a:r>
            <a:r>
              <a:rPr lang="pt-BR" sz="2000" b="1" dirty="0" err="1">
                <a:solidFill>
                  <a:schemeClr val="tx1"/>
                </a:solidFill>
              </a:rPr>
              <a:t>dolor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sit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amet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 err="1">
                <a:solidFill>
                  <a:schemeClr val="tx1"/>
                </a:solidFill>
              </a:rPr>
              <a:t>consectetuer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adipiscing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elit</a:t>
            </a:r>
            <a:r>
              <a:rPr lang="pt-BR" sz="2000" b="1" dirty="0">
                <a:solidFill>
                  <a:schemeClr val="tx1"/>
                </a:solidFill>
              </a:rPr>
              <a:t>. </a:t>
            </a:r>
            <a:r>
              <a:rPr lang="pt-BR" sz="2000" b="1" dirty="0" err="1">
                <a:solidFill>
                  <a:schemeClr val="tx1"/>
                </a:solidFill>
              </a:rPr>
              <a:t>Maecenas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porttitor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congue</a:t>
            </a:r>
            <a:r>
              <a:rPr lang="pt-BR" sz="2000" b="1" dirty="0">
                <a:solidFill>
                  <a:schemeClr val="tx1"/>
                </a:solidFill>
              </a:rPr>
              <a:t> massa. </a:t>
            </a:r>
            <a:r>
              <a:rPr lang="pt-BR" sz="2000" b="1" dirty="0" err="1">
                <a:solidFill>
                  <a:schemeClr val="tx1"/>
                </a:solidFill>
              </a:rPr>
              <a:t>Fusce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posuere</a:t>
            </a:r>
            <a:r>
              <a:rPr lang="pt-BR" sz="2000" b="1" dirty="0">
                <a:solidFill>
                  <a:schemeClr val="tx1"/>
                </a:solidFill>
              </a:rPr>
              <a:t>, magna </a:t>
            </a:r>
            <a:r>
              <a:rPr lang="pt-BR" sz="2000" b="1" dirty="0" err="1">
                <a:solidFill>
                  <a:schemeClr val="tx1"/>
                </a:solidFill>
              </a:rPr>
              <a:t>sed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pulvinar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ultricies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 err="1">
                <a:solidFill>
                  <a:schemeClr val="tx1"/>
                </a:solidFill>
              </a:rPr>
              <a:t>purus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lectus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malesuada</a:t>
            </a:r>
            <a:r>
              <a:rPr lang="pt-BR" sz="2000" b="1" dirty="0">
                <a:solidFill>
                  <a:schemeClr val="tx1"/>
                </a:solidFill>
              </a:rPr>
              <a:t> libero, </a:t>
            </a:r>
            <a:r>
              <a:rPr lang="pt-BR" sz="2000" b="1" dirty="0" err="1">
                <a:solidFill>
                  <a:schemeClr val="tx1"/>
                </a:solidFill>
              </a:rPr>
              <a:t>sit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amet</a:t>
            </a:r>
            <a:r>
              <a:rPr lang="pt-BR" sz="2000" b="1" dirty="0">
                <a:solidFill>
                  <a:schemeClr val="tx1"/>
                </a:solidFill>
              </a:rPr>
              <a:t> magna </a:t>
            </a:r>
            <a:r>
              <a:rPr lang="pt-BR" sz="2000" b="1" dirty="0" err="1">
                <a:solidFill>
                  <a:schemeClr val="tx1"/>
                </a:solidFill>
              </a:rPr>
              <a:t>eros</a:t>
            </a:r>
            <a:r>
              <a:rPr lang="pt-BR" sz="2000" b="1" dirty="0">
                <a:solidFill>
                  <a:schemeClr val="tx1"/>
                </a:solidFill>
              </a:rPr>
              <a:t> quis </a:t>
            </a:r>
            <a:r>
              <a:rPr lang="pt-BR" sz="2000" b="1" dirty="0" smtClean="0">
                <a:solidFill>
                  <a:schemeClr val="tx1"/>
                </a:solidFill>
              </a:rPr>
              <a:t>urna.</a:t>
            </a:r>
          </a:p>
          <a:p>
            <a:pPr algn="just">
              <a:lnSpc>
                <a:spcPts val="3000"/>
              </a:lnSpc>
            </a:pPr>
            <a:r>
              <a:rPr lang="pt-BR" sz="2000" b="1" dirty="0" smtClean="0">
                <a:solidFill>
                  <a:schemeClr val="tx1"/>
                </a:solidFill>
              </a:rPr>
              <a:t>Observação: </a:t>
            </a:r>
            <a:r>
              <a:rPr lang="pt-BR" sz="2000" dirty="0" smtClean="0">
                <a:solidFill>
                  <a:schemeClr val="tx1"/>
                </a:solidFill>
              </a:rPr>
              <a:t>insira pouco texto. Evite ficar lendo slides. Lembre-se de que eles são apenas um suporte para sua apresentação. Se possível, converta informação textual em visual.</a:t>
            </a:r>
            <a:endParaRPr lang="pt-BR" sz="2000" dirty="0">
              <a:solidFill>
                <a:schemeClr val="tx1"/>
              </a:solidFill>
            </a:endParaRPr>
          </a:p>
          <a:p>
            <a:pPr marL="342900" indent="-342900" algn="l"/>
            <a:endParaRPr lang="pt-BR" sz="2000" b="1" dirty="0" smtClean="0">
              <a:latin typeface="Century Gothic" pitchFamily="34" charset="0"/>
            </a:endParaRPr>
          </a:p>
          <a:p>
            <a:pPr algn="l"/>
            <a:endParaRPr lang="pt-BR" sz="2000" b="1" dirty="0" smtClean="0">
              <a:latin typeface="Century Gothic" pitchFamily="34" charset="0"/>
            </a:endParaRPr>
          </a:p>
          <a:p>
            <a:pPr algn="l"/>
            <a:endParaRPr lang="pt-BR" sz="20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087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9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sp>
        <p:nvSpPr>
          <p:cNvPr id="4" name="Retângulo de cantos arredondados 3"/>
          <p:cNvSpPr/>
          <p:nvPr/>
        </p:nvSpPr>
        <p:spPr>
          <a:xfrm>
            <a:off x="1187624" y="483518"/>
            <a:ext cx="7632847" cy="44644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8" name="Grupo 7"/>
          <p:cNvGrpSpPr/>
          <p:nvPr/>
        </p:nvGrpSpPr>
        <p:grpSpPr>
          <a:xfrm flipH="1">
            <a:off x="465844" y="2643758"/>
            <a:ext cx="1776891" cy="2412268"/>
            <a:chOff x="1354290" y="2643758"/>
            <a:chExt cx="1776891" cy="2412268"/>
          </a:xfrm>
        </p:grpSpPr>
        <p:sp>
          <p:nvSpPr>
            <p:cNvPr id="6" name="Elipse 5"/>
            <p:cNvSpPr/>
            <p:nvPr/>
          </p:nvSpPr>
          <p:spPr>
            <a:xfrm>
              <a:off x="1354290" y="4840002"/>
              <a:ext cx="1750777" cy="216024"/>
            </a:xfrm>
            <a:prstGeom prst="ellipse">
              <a:avLst/>
            </a:prstGeom>
            <a:solidFill>
              <a:schemeClr val="tx1">
                <a:alpha val="1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656" y="2643758"/>
              <a:ext cx="1655525" cy="2328239"/>
            </a:xfrm>
            <a:prstGeom prst="rect">
              <a:avLst/>
            </a:prstGeom>
          </p:spPr>
        </p:pic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925" y="123478"/>
            <a:ext cx="6326243" cy="703870"/>
          </a:xfrm>
          <a:prstGeom prst="rect">
            <a:avLst/>
          </a:prstGeom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2344981" y="123478"/>
            <a:ext cx="5400600" cy="57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3000"/>
              </a:spcBef>
            </a:pPr>
            <a:r>
              <a:rPr lang="pt-BR" sz="2500" b="1" dirty="0" smtClean="0">
                <a:solidFill>
                  <a:schemeClr val="bg1"/>
                </a:solidFill>
                <a:latin typeface="Century Gothic" pitchFamily="34" charset="0"/>
              </a:rPr>
              <a:t>Objetivos</a:t>
            </a:r>
          </a:p>
        </p:txBody>
      </p:sp>
      <p:sp>
        <p:nvSpPr>
          <p:cNvPr id="11" name="Subtítulo 2"/>
          <p:cNvSpPr>
            <a:spLocks noGrp="1"/>
          </p:cNvSpPr>
          <p:nvPr>
            <p:ph type="subTitle" idx="1"/>
          </p:nvPr>
        </p:nvSpPr>
        <p:spPr>
          <a:xfrm>
            <a:off x="1907703" y="1285866"/>
            <a:ext cx="6480721" cy="3429024"/>
          </a:xfrm>
        </p:spPr>
        <p:txBody>
          <a:bodyPr>
            <a:noAutofit/>
          </a:bodyPr>
          <a:lstStyle/>
          <a:p>
            <a:endParaRPr lang="pt-BR" sz="3000" b="1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3000" b="1" dirty="0" smtClean="0">
                <a:solidFill>
                  <a:schemeClr val="tx1"/>
                </a:solidFill>
                <a:latin typeface="+mj-lt"/>
              </a:rPr>
              <a:t>Tópico 1;</a:t>
            </a:r>
            <a:endParaRPr lang="pt-BR" sz="3000" b="1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3000" b="1" dirty="0">
                <a:solidFill>
                  <a:schemeClr val="tx1"/>
                </a:solidFill>
                <a:latin typeface="+mj-lt"/>
              </a:rPr>
              <a:t>Tópico </a:t>
            </a:r>
            <a:r>
              <a:rPr lang="pt-BR" sz="3000" b="1" dirty="0" smtClean="0">
                <a:solidFill>
                  <a:schemeClr val="tx1"/>
                </a:solidFill>
                <a:latin typeface="+mj-lt"/>
              </a:rPr>
              <a:t>2;</a:t>
            </a:r>
          </a:p>
          <a:p>
            <a:pPr marL="342900" indent="-342900" algn="l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3000" b="1" dirty="0">
                <a:solidFill>
                  <a:schemeClr val="tx1"/>
                </a:solidFill>
                <a:latin typeface="+mj-lt"/>
              </a:rPr>
              <a:t>Tópico </a:t>
            </a:r>
            <a:r>
              <a:rPr lang="pt-BR" sz="3000" b="1" dirty="0" smtClean="0">
                <a:solidFill>
                  <a:schemeClr val="tx1"/>
                </a:solidFill>
                <a:latin typeface="+mj-lt"/>
              </a:rPr>
              <a:t>3;</a:t>
            </a:r>
          </a:p>
          <a:p>
            <a:pPr marL="342900" indent="-342900" algn="l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3000" b="1" dirty="0">
                <a:solidFill>
                  <a:schemeClr val="tx1"/>
                </a:solidFill>
                <a:latin typeface="+mj-lt"/>
              </a:rPr>
              <a:t>Tópico </a:t>
            </a:r>
            <a:r>
              <a:rPr lang="pt-BR" sz="3000" b="1" dirty="0" smtClean="0">
                <a:solidFill>
                  <a:schemeClr val="tx1"/>
                </a:solidFill>
                <a:latin typeface="+mj-lt"/>
              </a:rPr>
              <a:t>4.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pt-BR" sz="2000" b="1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pt-BR" sz="2000" b="1" dirty="0" smtClean="0">
              <a:latin typeface="+mj-lt"/>
            </a:endParaRP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4087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9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m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sp>
        <p:nvSpPr>
          <p:cNvPr id="22" name="Retângulo de cantos arredondados 21"/>
          <p:cNvSpPr/>
          <p:nvPr/>
        </p:nvSpPr>
        <p:spPr>
          <a:xfrm>
            <a:off x="1187624" y="483518"/>
            <a:ext cx="7632847" cy="44644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611560" y="4731990"/>
            <a:ext cx="936104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4" name="Imagem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79744"/>
            <a:ext cx="1629461" cy="208757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3478"/>
            <a:ext cx="6326243" cy="703870"/>
          </a:xfrm>
          <a:prstGeom prst="rect">
            <a:avLst/>
          </a:prstGeom>
        </p:spPr>
      </p:pic>
      <p:sp>
        <p:nvSpPr>
          <p:cNvPr id="20" name="Título 1"/>
          <p:cNvSpPr txBox="1">
            <a:spLocks/>
          </p:cNvSpPr>
          <p:nvPr/>
        </p:nvSpPr>
        <p:spPr>
          <a:xfrm>
            <a:off x="2483768" y="123478"/>
            <a:ext cx="5400600" cy="57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3000"/>
              </a:spcBef>
            </a:pPr>
            <a:r>
              <a:rPr lang="pt-BR" sz="2500" b="1" dirty="0" smtClean="0">
                <a:solidFill>
                  <a:schemeClr val="bg1"/>
                </a:solidFill>
                <a:latin typeface="Century Gothic" pitchFamily="34" charset="0"/>
              </a:rPr>
              <a:t>justificativa</a:t>
            </a:r>
          </a:p>
        </p:txBody>
      </p:sp>
      <p:sp>
        <p:nvSpPr>
          <p:cNvPr id="25" name="Subtítulo 2"/>
          <p:cNvSpPr>
            <a:spLocks noGrp="1"/>
          </p:cNvSpPr>
          <p:nvPr>
            <p:ph type="subTitle" idx="1"/>
          </p:nvPr>
        </p:nvSpPr>
        <p:spPr>
          <a:xfrm>
            <a:off x="1808973" y="1316682"/>
            <a:ext cx="6579452" cy="2695228"/>
          </a:xfrm>
        </p:spPr>
        <p:txBody>
          <a:bodyPr>
            <a:noAutofit/>
          </a:bodyPr>
          <a:lstStyle/>
          <a:p>
            <a:pPr algn="just">
              <a:lnSpc>
                <a:spcPts val="3000"/>
              </a:lnSpc>
            </a:pPr>
            <a:r>
              <a:rPr lang="pt-BR" sz="2000" b="1" dirty="0" smtClean="0">
                <a:solidFill>
                  <a:schemeClr val="tx1"/>
                </a:solidFill>
              </a:rPr>
              <a:t>A importância da pesquisa ... </a:t>
            </a:r>
            <a:r>
              <a:rPr lang="pt-BR" sz="2000" b="1" dirty="0" err="1">
                <a:solidFill>
                  <a:schemeClr val="tx1"/>
                </a:solidFill>
              </a:rPr>
              <a:t>Lorem</a:t>
            </a:r>
            <a:r>
              <a:rPr lang="pt-BR" sz="2000" b="1" dirty="0">
                <a:solidFill>
                  <a:schemeClr val="tx1"/>
                </a:solidFill>
              </a:rPr>
              <a:t> ipsum </a:t>
            </a:r>
            <a:r>
              <a:rPr lang="pt-BR" sz="2000" b="1" dirty="0" err="1">
                <a:solidFill>
                  <a:schemeClr val="tx1"/>
                </a:solidFill>
              </a:rPr>
              <a:t>dolor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sit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amet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 err="1">
                <a:solidFill>
                  <a:schemeClr val="tx1"/>
                </a:solidFill>
              </a:rPr>
              <a:t>consectetuer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adipiscing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elit</a:t>
            </a:r>
            <a:r>
              <a:rPr lang="pt-BR" sz="2000" b="1" dirty="0">
                <a:solidFill>
                  <a:schemeClr val="tx1"/>
                </a:solidFill>
              </a:rPr>
              <a:t>. </a:t>
            </a:r>
            <a:r>
              <a:rPr lang="pt-BR" sz="2000" b="1" dirty="0" err="1">
                <a:solidFill>
                  <a:schemeClr val="tx1"/>
                </a:solidFill>
              </a:rPr>
              <a:t>Maecenas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porttitor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congue</a:t>
            </a:r>
            <a:r>
              <a:rPr lang="pt-BR" sz="2000" b="1" dirty="0">
                <a:solidFill>
                  <a:schemeClr val="tx1"/>
                </a:solidFill>
              </a:rPr>
              <a:t> massa. </a:t>
            </a:r>
            <a:r>
              <a:rPr lang="pt-BR" sz="2000" b="1" dirty="0" err="1">
                <a:solidFill>
                  <a:schemeClr val="tx1"/>
                </a:solidFill>
              </a:rPr>
              <a:t>Fusce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posuere</a:t>
            </a:r>
            <a:r>
              <a:rPr lang="pt-BR" sz="2000" b="1" dirty="0">
                <a:solidFill>
                  <a:schemeClr val="tx1"/>
                </a:solidFill>
              </a:rPr>
              <a:t>, magna </a:t>
            </a:r>
            <a:r>
              <a:rPr lang="pt-BR" sz="2000" b="1" dirty="0" err="1">
                <a:solidFill>
                  <a:schemeClr val="tx1"/>
                </a:solidFill>
              </a:rPr>
              <a:t>sed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pulvinar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ultricies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 err="1">
                <a:solidFill>
                  <a:schemeClr val="tx1"/>
                </a:solidFill>
              </a:rPr>
              <a:t>purus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lectus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</a:rPr>
              <a:t>libero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 err="1">
                <a:solidFill>
                  <a:schemeClr val="tx1"/>
                </a:solidFill>
              </a:rPr>
              <a:t>sit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amet</a:t>
            </a:r>
            <a:r>
              <a:rPr lang="pt-BR" sz="2000" b="1" dirty="0">
                <a:solidFill>
                  <a:schemeClr val="tx1"/>
                </a:solidFill>
              </a:rPr>
              <a:t> magna </a:t>
            </a:r>
            <a:r>
              <a:rPr lang="pt-BR" sz="2000" b="1" dirty="0" err="1">
                <a:solidFill>
                  <a:schemeClr val="tx1"/>
                </a:solidFill>
              </a:rPr>
              <a:t>eros</a:t>
            </a:r>
            <a:r>
              <a:rPr lang="pt-BR" sz="2000" b="1" dirty="0">
                <a:solidFill>
                  <a:schemeClr val="tx1"/>
                </a:solidFill>
              </a:rPr>
              <a:t> quis urna.</a:t>
            </a:r>
          </a:p>
          <a:p>
            <a:pPr algn="just">
              <a:lnSpc>
                <a:spcPts val="3000"/>
              </a:lnSpc>
            </a:pPr>
            <a:r>
              <a:rPr lang="pt-BR" sz="2000" b="1" dirty="0">
                <a:solidFill>
                  <a:schemeClr val="tx1"/>
                </a:solidFill>
              </a:rPr>
              <a:t>Observação: </a:t>
            </a:r>
            <a:r>
              <a:rPr lang="pt-BR" sz="2000" dirty="0">
                <a:solidFill>
                  <a:schemeClr val="tx1"/>
                </a:solidFill>
              </a:rPr>
              <a:t>insira pouco texto. Evite ficar lendo slides. Lembre-se de que eles são apenas um suporte para sua apresentação. Se possível, converta informação textual em visual</a:t>
            </a:r>
            <a:r>
              <a:rPr lang="pt-BR" sz="2000" dirty="0" smtClean="0">
                <a:solidFill>
                  <a:schemeClr val="tx1"/>
                </a:solidFill>
              </a:rPr>
              <a:t>.</a:t>
            </a:r>
            <a:endParaRPr lang="pt-BR" sz="20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32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9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sp>
        <p:nvSpPr>
          <p:cNvPr id="13" name="Retângulo de cantos arredondados 12"/>
          <p:cNvSpPr/>
          <p:nvPr/>
        </p:nvSpPr>
        <p:spPr>
          <a:xfrm>
            <a:off x="1187624" y="483518"/>
            <a:ext cx="7632847" cy="44644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5" name="Grupo 14"/>
          <p:cNvGrpSpPr/>
          <p:nvPr/>
        </p:nvGrpSpPr>
        <p:grpSpPr>
          <a:xfrm>
            <a:off x="467544" y="2750940"/>
            <a:ext cx="1324966" cy="2197074"/>
            <a:chOff x="3105068" y="2750940"/>
            <a:chExt cx="1324966" cy="2197074"/>
          </a:xfrm>
        </p:grpSpPr>
        <p:sp>
          <p:nvSpPr>
            <p:cNvPr id="16" name="Elipse 15"/>
            <p:cNvSpPr/>
            <p:nvPr/>
          </p:nvSpPr>
          <p:spPr>
            <a:xfrm>
              <a:off x="3331553" y="4731990"/>
              <a:ext cx="936104" cy="216024"/>
            </a:xfrm>
            <a:prstGeom prst="ellipse">
              <a:avLst/>
            </a:prstGeom>
            <a:solidFill>
              <a:schemeClr val="tx1">
                <a:alpha val="1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7" name="Imagem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05068" y="2750940"/>
              <a:ext cx="1324966" cy="2125066"/>
            </a:xfrm>
            <a:prstGeom prst="rect">
              <a:avLst/>
            </a:prstGeom>
          </p:spPr>
        </p:pic>
      </p:grpSp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925" y="123478"/>
            <a:ext cx="6326243" cy="703870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344981" y="123478"/>
            <a:ext cx="5400600" cy="57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3000"/>
              </a:spcBef>
            </a:pPr>
            <a:r>
              <a:rPr lang="pt-BR" sz="2500" b="1" dirty="0" smtClean="0">
                <a:solidFill>
                  <a:schemeClr val="bg1"/>
                </a:solidFill>
                <a:latin typeface="Century Gothic" pitchFamily="34" charset="0"/>
              </a:rPr>
              <a:t>Fundamentação teórica</a:t>
            </a:r>
          </a:p>
        </p:txBody>
      </p:sp>
      <p:sp>
        <p:nvSpPr>
          <p:cNvPr id="18" name="Subtítulo 2"/>
          <p:cNvSpPr>
            <a:spLocks noGrp="1"/>
          </p:cNvSpPr>
          <p:nvPr>
            <p:ph type="subTitle" idx="1"/>
          </p:nvPr>
        </p:nvSpPr>
        <p:spPr>
          <a:xfrm>
            <a:off x="2000250" y="1779662"/>
            <a:ext cx="6316166" cy="2701503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pt-BR" sz="2000" b="1" dirty="0" smtClean="0">
                <a:solidFill>
                  <a:schemeClr val="tx1"/>
                </a:solidFill>
              </a:rPr>
              <a:t>Insira citações, </a:t>
            </a:r>
            <a:r>
              <a:rPr lang="pt-BR" sz="2000" b="1" dirty="0" err="1" smtClean="0">
                <a:solidFill>
                  <a:schemeClr val="tx1"/>
                </a:solidFill>
              </a:rPr>
              <a:t>Lorem</a:t>
            </a:r>
            <a:r>
              <a:rPr lang="pt-BR" sz="2000" b="1" dirty="0" smtClean="0">
                <a:solidFill>
                  <a:schemeClr val="tx1"/>
                </a:solidFill>
              </a:rPr>
              <a:t> ipsum dolor sit amet, consectetuer adipiscing elit. Maecenas porttitor congue massa. Fusce posuere, magna sed pulvinar ultricies, purus lectus malesuada libero, sit </a:t>
            </a:r>
            <a:r>
              <a:rPr lang="pt-BR" sz="2000" b="1" dirty="0" err="1" smtClean="0">
                <a:solidFill>
                  <a:schemeClr val="tx1"/>
                </a:solidFill>
              </a:rPr>
              <a:t>amet</a:t>
            </a:r>
            <a:r>
              <a:rPr lang="pt-BR" sz="2000" b="1" dirty="0" smtClean="0">
                <a:solidFill>
                  <a:schemeClr val="tx1"/>
                </a:solidFill>
              </a:rPr>
              <a:t> magna eros quis urna.</a:t>
            </a:r>
          </a:p>
          <a:p>
            <a:pPr>
              <a:lnSpc>
                <a:spcPts val="3000"/>
              </a:lnSpc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342900" indent="-342900" algn="l"/>
            <a:endParaRPr lang="pt-BR" sz="2000" b="1" dirty="0" smtClean="0">
              <a:latin typeface="Century Gothic" pitchFamily="34" charset="0"/>
            </a:endParaRPr>
          </a:p>
          <a:p>
            <a:pPr algn="l"/>
            <a:endParaRPr lang="pt-BR" sz="2000" b="1" dirty="0" smtClean="0">
              <a:latin typeface="Century Gothic" pitchFamily="34" charset="0"/>
            </a:endParaRPr>
          </a:p>
          <a:p>
            <a:pPr algn="l"/>
            <a:endParaRPr lang="pt-BR" sz="20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741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9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sp>
        <p:nvSpPr>
          <p:cNvPr id="11" name="Retângulo de cantos arredondados 10"/>
          <p:cNvSpPr/>
          <p:nvPr/>
        </p:nvSpPr>
        <p:spPr>
          <a:xfrm>
            <a:off x="1187624" y="483518"/>
            <a:ext cx="7632847" cy="44644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3" name="Grupo 12"/>
          <p:cNvGrpSpPr/>
          <p:nvPr/>
        </p:nvGrpSpPr>
        <p:grpSpPr>
          <a:xfrm flipH="1">
            <a:off x="465844" y="2643758"/>
            <a:ext cx="1776891" cy="2412268"/>
            <a:chOff x="1354290" y="2643758"/>
            <a:chExt cx="1776891" cy="2412268"/>
          </a:xfrm>
        </p:grpSpPr>
        <p:sp>
          <p:nvSpPr>
            <p:cNvPr id="14" name="Elipse 13"/>
            <p:cNvSpPr/>
            <p:nvPr/>
          </p:nvSpPr>
          <p:spPr>
            <a:xfrm>
              <a:off x="1354290" y="4840002"/>
              <a:ext cx="1750777" cy="216024"/>
            </a:xfrm>
            <a:prstGeom prst="ellipse">
              <a:avLst/>
            </a:prstGeom>
            <a:solidFill>
              <a:schemeClr val="tx1">
                <a:alpha val="1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5" name="Imagem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656" y="2643758"/>
              <a:ext cx="1655525" cy="2328239"/>
            </a:xfrm>
            <a:prstGeom prst="rect">
              <a:avLst/>
            </a:prstGeom>
          </p:spPr>
        </p:pic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925" y="123478"/>
            <a:ext cx="6326243" cy="703870"/>
          </a:xfrm>
          <a:prstGeom prst="rect">
            <a:avLst/>
          </a:prstGeom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2344981" y="123478"/>
            <a:ext cx="5400600" cy="57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3000"/>
              </a:spcBef>
            </a:pPr>
            <a:r>
              <a:rPr lang="pt-BR" sz="2500" b="1" dirty="0" smtClean="0">
                <a:solidFill>
                  <a:schemeClr val="bg1"/>
                </a:solidFill>
                <a:latin typeface="Century Gothic" pitchFamily="34" charset="0"/>
              </a:rPr>
              <a:t>Metodologia</a:t>
            </a:r>
          </a:p>
        </p:txBody>
      </p:sp>
      <p:sp>
        <p:nvSpPr>
          <p:cNvPr id="16" name="Subtítulo 2"/>
          <p:cNvSpPr>
            <a:spLocks noGrp="1"/>
          </p:cNvSpPr>
          <p:nvPr>
            <p:ph type="subTitle" idx="1"/>
          </p:nvPr>
        </p:nvSpPr>
        <p:spPr>
          <a:xfrm>
            <a:off x="2121369" y="1635646"/>
            <a:ext cx="6267056" cy="2376264"/>
          </a:xfrm>
        </p:spPr>
        <p:txBody>
          <a:bodyPr>
            <a:noAutofit/>
          </a:bodyPr>
          <a:lstStyle/>
          <a:p>
            <a:pPr algn="just">
              <a:lnSpc>
                <a:spcPts val="3000"/>
              </a:lnSpc>
            </a:pPr>
            <a:r>
              <a:rPr lang="pt-BR" sz="2000" b="1" dirty="0" smtClean="0">
                <a:solidFill>
                  <a:schemeClr val="tx1"/>
                </a:solidFill>
              </a:rPr>
              <a:t>Passo-a-passo... </a:t>
            </a:r>
            <a:r>
              <a:rPr lang="pt-BR" sz="2000" b="1" dirty="0" err="1">
                <a:solidFill>
                  <a:schemeClr val="tx1"/>
                </a:solidFill>
              </a:rPr>
              <a:t>Lorem</a:t>
            </a:r>
            <a:r>
              <a:rPr lang="pt-BR" sz="2000" b="1" dirty="0">
                <a:solidFill>
                  <a:schemeClr val="tx1"/>
                </a:solidFill>
              </a:rPr>
              <a:t> ipsum </a:t>
            </a:r>
            <a:r>
              <a:rPr lang="pt-BR" sz="2000" b="1" dirty="0" err="1">
                <a:solidFill>
                  <a:schemeClr val="tx1"/>
                </a:solidFill>
              </a:rPr>
              <a:t>dolor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sit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amet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 err="1">
                <a:solidFill>
                  <a:schemeClr val="tx1"/>
                </a:solidFill>
              </a:rPr>
              <a:t>consectetuer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adipiscing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elit</a:t>
            </a:r>
            <a:r>
              <a:rPr lang="pt-BR" sz="2000" b="1" dirty="0">
                <a:solidFill>
                  <a:schemeClr val="tx1"/>
                </a:solidFill>
              </a:rPr>
              <a:t>. </a:t>
            </a:r>
            <a:r>
              <a:rPr lang="pt-BR" sz="2000" b="1" dirty="0" err="1">
                <a:solidFill>
                  <a:schemeClr val="tx1"/>
                </a:solidFill>
              </a:rPr>
              <a:t>Maecenas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porttitor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congue</a:t>
            </a:r>
            <a:r>
              <a:rPr lang="pt-BR" sz="2000" b="1" dirty="0">
                <a:solidFill>
                  <a:schemeClr val="tx1"/>
                </a:solidFill>
              </a:rPr>
              <a:t> massa. </a:t>
            </a:r>
            <a:r>
              <a:rPr lang="pt-BR" sz="2000" b="1" dirty="0" err="1">
                <a:solidFill>
                  <a:schemeClr val="tx1"/>
                </a:solidFill>
              </a:rPr>
              <a:t>Fusce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posuere</a:t>
            </a:r>
            <a:r>
              <a:rPr lang="pt-BR" sz="2000" b="1" dirty="0">
                <a:solidFill>
                  <a:schemeClr val="tx1"/>
                </a:solidFill>
              </a:rPr>
              <a:t>, magna </a:t>
            </a:r>
            <a:r>
              <a:rPr lang="pt-BR" sz="2000" b="1" dirty="0" err="1">
                <a:solidFill>
                  <a:schemeClr val="tx1"/>
                </a:solidFill>
              </a:rPr>
              <a:t>sed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pulvinar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ultricies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 err="1">
                <a:solidFill>
                  <a:schemeClr val="tx1"/>
                </a:solidFill>
              </a:rPr>
              <a:t>purus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lectus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</a:rPr>
              <a:t>libero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 err="1">
                <a:solidFill>
                  <a:schemeClr val="tx1"/>
                </a:solidFill>
              </a:rPr>
              <a:t>sit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b="1" dirty="0" err="1">
                <a:solidFill>
                  <a:schemeClr val="tx1"/>
                </a:solidFill>
              </a:rPr>
              <a:t>amet</a:t>
            </a:r>
            <a:r>
              <a:rPr lang="pt-BR" sz="2000" b="1" dirty="0">
                <a:solidFill>
                  <a:schemeClr val="tx1"/>
                </a:solidFill>
              </a:rPr>
              <a:t> magna </a:t>
            </a:r>
            <a:r>
              <a:rPr lang="pt-BR" sz="2000" b="1" dirty="0" err="1">
                <a:solidFill>
                  <a:schemeClr val="tx1"/>
                </a:solidFill>
              </a:rPr>
              <a:t>eros</a:t>
            </a:r>
            <a:r>
              <a:rPr lang="pt-BR" sz="2000" b="1" dirty="0">
                <a:solidFill>
                  <a:schemeClr val="tx1"/>
                </a:solidFill>
              </a:rPr>
              <a:t> quis urna.</a:t>
            </a:r>
          </a:p>
          <a:p>
            <a:pPr algn="just">
              <a:lnSpc>
                <a:spcPts val="3000"/>
              </a:lnSpc>
            </a:pPr>
            <a:r>
              <a:rPr lang="pt-BR" sz="2000" b="1" dirty="0">
                <a:solidFill>
                  <a:schemeClr val="tx1"/>
                </a:solidFill>
              </a:rPr>
              <a:t>Observação: </a:t>
            </a:r>
            <a:r>
              <a:rPr lang="pt-BR" sz="2000" dirty="0" smtClean="0">
                <a:solidFill>
                  <a:schemeClr val="tx1"/>
                </a:solidFill>
              </a:rPr>
              <a:t>Se </a:t>
            </a:r>
            <a:r>
              <a:rPr lang="pt-BR" sz="2000" dirty="0">
                <a:solidFill>
                  <a:schemeClr val="tx1"/>
                </a:solidFill>
              </a:rPr>
              <a:t>possível, </a:t>
            </a:r>
            <a:r>
              <a:rPr lang="pt-BR" sz="2000" dirty="0" smtClean="0">
                <a:solidFill>
                  <a:schemeClr val="tx1"/>
                </a:solidFill>
              </a:rPr>
              <a:t>faça um esquema ou quadro explicativo da metodologia utilizada.</a:t>
            </a:r>
            <a:endParaRPr lang="pt-BR" sz="20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48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9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468" y="1316682"/>
            <a:ext cx="5143500" cy="5143500"/>
          </a:xfrm>
          <a:prstGeom prst="rect">
            <a:avLst/>
          </a:prstGeom>
        </p:spPr>
      </p:pic>
      <p:sp>
        <p:nvSpPr>
          <p:cNvPr id="10" name="Retângulo de cantos arredondados 9"/>
          <p:cNvSpPr/>
          <p:nvPr/>
        </p:nvSpPr>
        <p:spPr>
          <a:xfrm>
            <a:off x="1187624" y="483518"/>
            <a:ext cx="7632847" cy="44644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611560" y="4731990"/>
            <a:ext cx="936104" cy="216024"/>
          </a:xfrm>
          <a:prstGeom prst="ellipse">
            <a:avLst/>
          </a:prstGeom>
          <a:solidFill>
            <a:schemeClr val="tx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79744"/>
            <a:ext cx="1629461" cy="208757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925" y="123478"/>
            <a:ext cx="6326243" cy="703870"/>
          </a:xfrm>
          <a:prstGeom prst="rect">
            <a:avLst/>
          </a:prstGeom>
        </p:spPr>
      </p:pic>
      <p:sp>
        <p:nvSpPr>
          <p:cNvPr id="20" name="Título 1"/>
          <p:cNvSpPr txBox="1">
            <a:spLocks/>
          </p:cNvSpPr>
          <p:nvPr/>
        </p:nvSpPr>
        <p:spPr>
          <a:xfrm>
            <a:off x="2344981" y="123478"/>
            <a:ext cx="5400600" cy="57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3000"/>
              </a:spcBef>
            </a:pPr>
            <a:r>
              <a:rPr lang="pt-BR" sz="2500" b="1" dirty="0" smtClean="0">
                <a:solidFill>
                  <a:schemeClr val="bg1"/>
                </a:solidFill>
                <a:latin typeface="Century Gothic" pitchFamily="34" charset="0"/>
              </a:rPr>
              <a:t>Resultados</a:t>
            </a:r>
          </a:p>
        </p:txBody>
      </p:sp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1008031189"/>
              </p:ext>
            </p:extLst>
          </p:nvPr>
        </p:nvGraphicFramePr>
        <p:xfrm>
          <a:off x="2411760" y="1779662"/>
          <a:ext cx="590465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tângulo 13"/>
          <p:cNvSpPr/>
          <p:nvPr/>
        </p:nvSpPr>
        <p:spPr>
          <a:xfrm>
            <a:off x="2782219" y="4522993"/>
            <a:ext cx="20778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FONTE: </a:t>
            </a:r>
            <a:r>
              <a:rPr lang="pt-B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Elaborado por</a:t>
            </a:r>
            <a:endParaRPr lang="pt-BR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403647" y="978863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3763" indent="-893763"/>
            <a:r>
              <a:rPr lang="pt-BR" sz="1600" b="1" dirty="0" smtClean="0">
                <a:solidFill>
                  <a:srgbClr val="00314B"/>
                </a:solidFill>
                <a:latin typeface="+mj-lt"/>
              </a:rPr>
              <a:t>Gráfico 1: </a:t>
            </a: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Título do gráfico. Se possível, utilize gráficos, tabelas, quadros, figuras para apresentar resultados.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6238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9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426</Words>
  <Application>Microsoft Office PowerPoint</Application>
  <PresentationFormat>Apresentação na tela (16:9)</PresentationFormat>
  <Paragraphs>64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Apresentação do PowerPoint</vt:lpstr>
      <vt:lpstr>NOME COMPLETO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Ifam EaD</cp:lastModifiedBy>
  <cp:revision>79</cp:revision>
  <dcterms:created xsi:type="dcterms:W3CDTF">2016-01-04T14:33:58Z</dcterms:created>
  <dcterms:modified xsi:type="dcterms:W3CDTF">2016-07-03T16:53:27Z</dcterms:modified>
</cp:coreProperties>
</file>