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78" r:id="rId5"/>
    <p:sldId id="298" r:id="rId6"/>
    <p:sldId id="320" r:id="rId7"/>
    <p:sldId id="319" r:id="rId8"/>
    <p:sldId id="322" r:id="rId9"/>
    <p:sldId id="321" r:id="rId10"/>
    <p:sldId id="323" r:id="rId11"/>
    <p:sldId id="324" r:id="rId12"/>
    <p:sldId id="326" r:id="rId13"/>
    <p:sldId id="327" r:id="rId14"/>
  </p:sldIdLst>
  <p:sldSz cx="9144000" cy="5143500" type="screen16x9"/>
  <p:notesSz cx="6858000" cy="9144000"/>
  <p:embeddedFontLst>
    <p:embeddedFont>
      <p:font typeface="Rockwell" panose="02060603020205020403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fam EaD" initials="e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4B"/>
    <a:srgbClr val="14AFBE"/>
    <a:srgbClr val="FDC00F"/>
    <a:srgbClr val="FF9900"/>
    <a:srgbClr val="E9612B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6" autoAdjust="0"/>
    <p:restoredTop sz="94660"/>
  </p:normalViewPr>
  <p:slideViewPr>
    <p:cSldViewPr>
      <p:cViewPr>
        <p:scale>
          <a:sx n="90" d="100"/>
          <a:sy n="90" d="100"/>
        </p:scale>
        <p:origin x="-864" y="-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lison\Desktop\Despesa%20M&#234;s%20a%20M&#234;s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Plan1!$B$1</c:f>
              <c:strCache>
                <c:ptCount val="1"/>
                <c:pt idx="0">
                  <c:v>Real</c:v>
                </c:pt>
              </c:strCache>
            </c:strRef>
          </c:tx>
          <c:cat>
            <c:strRef>
              <c:f>Plan1!$A$2:$A$13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 </c:v>
                </c:pt>
                <c:pt idx="11">
                  <c:v>Dezembro</c:v>
                </c:pt>
              </c:strCache>
            </c:strRef>
          </c:cat>
          <c:val>
            <c:numRef>
              <c:f>Plan1!$B$2:$B$13</c:f>
              <c:numCache>
                <c:formatCode>_(* #,##0.00_);_(* \(#,##0.00\);_(* "-"??_);_(@_)</c:formatCode>
                <c:ptCount val="12"/>
                <c:pt idx="0">
                  <c:v>121657</c:v>
                </c:pt>
                <c:pt idx="1">
                  <c:v>118019</c:v>
                </c:pt>
                <c:pt idx="2">
                  <c:v>113711</c:v>
                </c:pt>
                <c:pt idx="3">
                  <c:v>113655</c:v>
                </c:pt>
                <c:pt idx="4">
                  <c:v>116652</c:v>
                </c:pt>
                <c:pt idx="5">
                  <c:v>129161</c:v>
                </c:pt>
                <c:pt idx="6">
                  <c:v>120679</c:v>
                </c:pt>
                <c:pt idx="7">
                  <c:v>115233</c:v>
                </c:pt>
                <c:pt idx="8">
                  <c:v>121112</c:v>
                </c:pt>
                <c:pt idx="9">
                  <c:v>118649</c:v>
                </c:pt>
                <c:pt idx="10">
                  <c:v>106205</c:v>
                </c:pt>
                <c:pt idx="11">
                  <c:v>121005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Plan1!$C$1</c:f>
              <c:strCache>
                <c:ptCount val="1"/>
                <c:pt idx="0">
                  <c:v>Budget</c:v>
                </c:pt>
              </c:strCache>
            </c:strRef>
          </c:tx>
          <c:cat>
            <c:strRef>
              <c:f>Plan1!$A$2:$A$13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 </c:v>
                </c:pt>
                <c:pt idx="11">
                  <c:v>Dezembro</c:v>
                </c:pt>
              </c:strCache>
            </c:strRef>
          </c:cat>
          <c:val>
            <c:numRef>
              <c:f>Plan1!$C$2:$C$13</c:f>
              <c:numCache>
                <c:formatCode>_(* #,##0.00_);_(* \(#,##0.00\);_(* "-"??_);_(@_)</c:formatCode>
                <c:ptCount val="12"/>
                <c:pt idx="0">
                  <c:v>107802</c:v>
                </c:pt>
                <c:pt idx="1">
                  <c:v>107802</c:v>
                </c:pt>
                <c:pt idx="2">
                  <c:v>107802</c:v>
                </c:pt>
                <c:pt idx="3">
                  <c:v>107802</c:v>
                </c:pt>
                <c:pt idx="4">
                  <c:v>107802</c:v>
                </c:pt>
                <c:pt idx="5">
                  <c:v>107802</c:v>
                </c:pt>
                <c:pt idx="6">
                  <c:v>107802</c:v>
                </c:pt>
                <c:pt idx="7">
                  <c:v>107802</c:v>
                </c:pt>
                <c:pt idx="8">
                  <c:v>107802</c:v>
                </c:pt>
                <c:pt idx="9">
                  <c:v>107802</c:v>
                </c:pt>
                <c:pt idx="10">
                  <c:v>111025</c:v>
                </c:pt>
                <c:pt idx="11">
                  <c:v>111025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534016"/>
        <c:axId val="254535552"/>
      </c:lineChart>
      <c:catAx>
        <c:axId val="254534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254535552"/>
        <c:crosses val="autoZero"/>
        <c:auto val="1"/>
        <c:lblAlgn val="ctr"/>
        <c:lblOffset val="100"/>
        <c:noMultiLvlLbl val="0"/>
      </c:catAx>
      <c:valAx>
        <c:axId val="254535552"/>
        <c:scaling>
          <c:orientation val="minMax"/>
          <c:max val="140000"/>
          <c:min val="10000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545340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675E-D41E-4B69-A306-2796AAD1ADB8}" type="datetimeFigureOut">
              <a:rPr lang="pt-BR" smtClean="0"/>
              <a:pPr/>
              <a:t>20/06/2016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954DE-8BB3-4487-9075-70D65409927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15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DESCANSO DE TELA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954DE-8BB3-4487-9075-70D65409927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66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CAPA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954DE-8BB3-4487-9075-70D654099272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CAPA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954DE-8BB3-4487-9075-70D654099272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DESCANSO DE TELA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954DE-8BB3-4487-9075-70D65409927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66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BB2-6C22-4E9A-A53E-C69A89E0CA34}" type="datetimeFigureOut">
              <a:rPr lang="pt-BR" smtClean="0"/>
              <a:pPr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0C1-DEC3-4029-98F2-AF470F6644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39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BB2-6C22-4E9A-A53E-C69A89E0CA34}" type="datetimeFigureOut">
              <a:rPr lang="pt-BR" smtClean="0"/>
              <a:pPr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0C1-DEC3-4029-98F2-AF470F6644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28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BB2-6C22-4E9A-A53E-C69A89E0CA34}" type="datetimeFigureOut">
              <a:rPr lang="pt-BR" smtClean="0"/>
              <a:pPr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0C1-DEC3-4029-98F2-AF470F6644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25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BB2-6C22-4E9A-A53E-C69A89E0CA34}" type="datetimeFigureOut">
              <a:rPr lang="pt-BR" smtClean="0"/>
              <a:pPr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0C1-DEC3-4029-98F2-AF470F6644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07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BB2-6C22-4E9A-A53E-C69A89E0CA34}" type="datetimeFigureOut">
              <a:rPr lang="pt-BR" smtClean="0"/>
              <a:pPr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0C1-DEC3-4029-98F2-AF470F6644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79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BB2-6C22-4E9A-A53E-C69A89E0CA34}" type="datetimeFigureOut">
              <a:rPr lang="pt-BR" smtClean="0"/>
              <a:pPr/>
              <a:t>20/06/2016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0C1-DEC3-4029-98F2-AF470F6644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78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BB2-6C22-4E9A-A53E-C69A89E0CA34}" type="datetimeFigureOut">
              <a:rPr lang="pt-BR" smtClean="0"/>
              <a:pPr/>
              <a:t>20/06/2016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0C1-DEC3-4029-98F2-AF470F6644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3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BB2-6C22-4E9A-A53E-C69A89E0CA34}" type="datetimeFigureOut">
              <a:rPr lang="pt-BR" smtClean="0"/>
              <a:pPr/>
              <a:t>20/06/2016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0C1-DEC3-4029-98F2-AF470F6644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7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BB2-6C22-4E9A-A53E-C69A89E0CA34}" type="datetimeFigureOut">
              <a:rPr lang="pt-BR" smtClean="0"/>
              <a:pPr/>
              <a:t>20/06/2016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0C1-DEC3-4029-98F2-AF470F6644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37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BB2-6C22-4E9A-A53E-C69A89E0CA34}" type="datetimeFigureOut">
              <a:rPr lang="pt-BR" smtClean="0"/>
              <a:pPr/>
              <a:t>20/06/2016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0C1-DEC3-4029-98F2-AF470F6644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BB2-6C22-4E9A-A53E-C69A89E0CA34}" type="datetimeFigureOut">
              <a:rPr lang="pt-BR" smtClean="0"/>
              <a:pPr/>
              <a:t>20/06/2016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0C1-DEC3-4029-98F2-AF470F6644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67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CEBB2-6C22-4E9A-A53E-C69A89E0CA34}" type="datetimeFigureOut">
              <a:rPr lang="pt-BR" smtClean="0"/>
              <a:pPr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5A0C1-DEC3-4029-98F2-AF470F6644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38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2" y="0"/>
            <a:ext cx="9144002" cy="3966186"/>
          </a:xfrm>
          <a:prstGeom prst="rect">
            <a:avLst/>
          </a:prstGeom>
          <a:solidFill>
            <a:srgbClr val="003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efesas"/>
          <p:cNvSpPr txBox="1"/>
          <p:nvPr/>
        </p:nvSpPr>
        <p:spPr>
          <a:xfrm>
            <a:off x="4759061" y="1752715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DEFESA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DE TCC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urso"/>
          <p:cNvSpPr txBox="1"/>
          <p:nvPr/>
        </p:nvSpPr>
        <p:spPr>
          <a:xfrm>
            <a:off x="4759061" y="2130991"/>
            <a:ext cx="406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</a:rPr>
              <a:t>Nome do Curso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19" name="Triângulo isósceles 18"/>
          <p:cNvSpPr/>
          <p:nvPr/>
        </p:nvSpPr>
        <p:spPr>
          <a:xfrm>
            <a:off x="2070100" y="3686609"/>
            <a:ext cx="482208" cy="3253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con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9" y="283121"/>
            <a:ext cx="3358573" cy="3152725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9268"/>
            <a:ext cx="4000495" cy="4884232"/>
          </a:xfrm>
          <a:prstGeom prst="rect">
            <a:avLst/>
          </a:prstGeom>
        </p:spPr>
      </p:pic>
      <p:pic>
        <p:nvPicPr>
          <p:cNvPr id="17" name="Picture 2" descr="I:\CCS\05 -Padrões\ifam-cmc-2016.wmf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19363"/>
            <a:ext cx="2509121" cy="6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1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2" y="0"/>
            <a:ext cx="9144002" cy="766025"/>
          </a:xfrm>
          <a:prstGeom prst="rect">
            <a:avLst/>
          </a:prstGeom>
          <a:solidFill>
            <a:srgbClr val="003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251520" y="142858"/>
            <a:ext cx="0" cy="4846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riângulo isósceles 9"/>
          <p:cNvSpPr/>
          <p:nvPr/>
        </p:nvSpPr>
        <p:spPr>
          <a:xfrm>
            <a:off x="8172400" y="464883"/>
            <a:ext cx="482208" cy="3253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>
            <a:spLocks noGrp="1"/>
          </p:cNvSpPr>
          <p:nvPr>
            <p:ph type="subTitle" idx="1"/>
          </p:nvPr>
        </p:nvSpPr>
        <p:spPr>
          <a:xfrm>
            <a:off x="683569" y="1285866"/>
            <a:ext cx="8317588" cy="3429024"/>
          </a:xfrm>
        </p:spPr>
        <p:txBody>
          <a:bodyPr>
            <a:noAutofit/>
          </a:bodyPr>
          <a:lstStyle/>
          <a:p>
            <a:endParaRPr lang="pt-BR" sz="3000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3000" b="1" dirty="0" smtClean="0">
                <a:solidFill>
                  <a:schemeClr val="tx1"/>
                </a:solidFill>
                <a:latin typeface="+mj-lt"/>
              </a:rPr>
              <a:t>Tópico 1;</a:t>
            </a:r>
            <a:endParaRPr lang="pt-BR" sz="3000" b="1" dirty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3000" b="1" dirty="0">
                <a:solidFill>
                  <a:schemeClr val="tx1"/>
                </a:solidFill>
                <a:latin typeface="+mj-lt"/>
              </a:rPr>
              <a:t>Tópico </a:t>
            </a:r>
            <a:r>
              <a:rPr lang="pt-BR" sz="3000" b="1" dirty="0" smtClean="0">
                <a:solidFill>
                  <a:schemeClr val="tx1"/>
                </a:solidFill>
                <a:latin typeface="+mj-lt"/>
              </a:rPr>
              <a:t>2;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3000" b="1" dirty="0">
                <a:solidFill>
                  <a:schemeClr val="tx1"/>
                </a:solidFill>
                <a:latin typeface="+mj-lt"/>
              </a:rPr>
              <a:t>Tópico </a:t>
            </a:r>
            <a:r>
              <a:rPr lang="pt-BR" sz="3000" b="1" dirty="0" smtClean="0">
                <a:solidFill>
                  <a:schemeClr val="tx1"/>
                </a:solidFill>
                <a:latin typeface="+mj-lt"/>
              </a:rPr>
              <a:t>3;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3000" b="1" dirty="0">
                <a:solidFill>
                  <a:schemeClr val="tx1"/>
                </a:solidFill>
                <a:latin typeface="+mj-lt"/>
              </a:rPr>
              <a:t>Tópico </a:t>
            </a:r>
            <a:r>
              <a:rPr lang="pt-BR" sz="3000" b="1" dirty="0" smtClean="0">
                <a:solidFill>
                  <a:schemeClr val="tx1"/>
                </a:solidFill>
                <a:latin typeface="+mj-lt"/>
              </a:rPr>
              <a:t>4.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pt-BR" sz="2000" b="1" dirty="0" smtClean="0">
              <a:latin typeface="+mj-lt"/>
            </a:endParaRPr>
          </a:p>
          <a:p>
            <a:endParaRPr lang="pt-BR" sz="2000" b="1" dirty="0" smtClean="0">
              <a:latin typeface="+mj-lt"/>
            </a:endParaRPr>
          </a:p>
          <a:p>
            <a:endParaRPr lang="pt-BR" sz="2000" b="1" dirty="0">
              <a:latin typeface="+mj-lt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39552" y="0"/>
            <a:ext cx="8604448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3000"/>
              </a:spcBef>
            </a:pPr>
            <a:r>
              <a:rPr lang="pt-BR" sz="2500" b="1" dirty="0" smtClean="0">
                <a:solidFill>
                  <a:schemeClr val="bg1"/>
                </a:solidFill>
                <a:latin typeface="Century Gothic" pitchFamily="34" charset="0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415314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2" y="0"/>
            <a:ext cx="9144002" cy="766025"/>
          </a:xfrm>
          <a:prstGeom prst="rect">
            <a:avLst/>
          </a:prstGeom>
          <a:solidFill>
            <a:srgbClr val="003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251520" y="142858"/>
            <a:ext cx="0" cy="4846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riângulo isósceles 12"/>
          <p:cNvSpPr/>
          <p:nvPr/>
        </p:nvSpPr>
        <p:spPr>
          <a:xfrm>
            <a:off x="8172400" y="464883"/>
            <a:ext cx="482208" cy="3253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39552" y="0"/>
            <a:ext cx="8604448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3000"/>
              </a:spcBef>
            </a:pPr>
            <a:r>
              <a:rPr lang="pt-BR" sz="2500" b="1" dirty="0" smtClean="0">
                <a:solidFill>
                  <a:schemeClr val="bg1"/>
                </a:solidFill>
                <a:latin typeface="Century Gothic" pitchFamily="34" charset="0"/>
              </a:rPr>
              <a:t>Referências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2844" y="943496"/>
            <a:ext cx="8858312" cy="4076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1600" dirty="0" smtClean="0"/>
              <a:t>ALMEIDA, Lauro Brito de; STARK JUNIOR, Paulo; FREITAG, Viviane Costa. </a:t>
            </a:r>
            <a:r>
              <a:rPr lang="pt-BR" sz="1600" b="1" dirty="0" smtClean="0"/>
              <a:t>Um ensaio sobre as forças que modelam a dinâmica da contabilidade gerencial em empresas prestadoras de serviços.</a:t>
            </a:r>
            <a:r>
              <a:rPr lang="pt-BR" sz="1600" dirty="0" smtClean="0"/>
              <a:t> </a:t>
            </a:r>
            <a:r>
              <a:rPr lang="pt-BR" sz="1600" dirty="0" err="1" smtClean="0"/>
              <a:t>REPeC</a:t>
            </a:r>
            <a:r>
              <a:rPr lang="pt-BR" sz="1600" dirty="0" smtClean="0"/>
              <a:t> - Revista de Educação e Pesquisa em Contabilidade, Brasília, v. 5, n. 3, art. 6, p. 123 e 124, set/dez. 2011.</a:t>
            </a:r>
          </a:p>
          <a:p>
            <a:r>
              <a:rPr lang="pt-BR" sz="1600" dirty="0" smtClean="0"/>
              <a:t> </a:t>
            </a:r>
          </a:p>
          <a:p>
            <a:r>
              <a:rPr lang="pt-BR" sz="1600" dirty="0" smtClean="0"/>
              <a:t>ANTONOVZ, Tatiane; PANUCCI-FILHO, Laurindo; ESPEJO, Márcia Maria dos Santos </a:t>
            </a:r>
            <a:r>
              <a:rPr lang="pt-BR" sz="1600" dirty="0" err="1" smtClean="0"/>
              <a:t>Bortolocci</a:t>
            </a:r>
            <a:r>
              <a:rPr lang="pt-BR" sz="1600" dirty="0" smtClean="0"/>
              <a:t>. </a:t>
            </a:r>
            <a:r>
              <a:rPr lang="pt-BR" sz="1600" b="1" dirty="0" smtClean="0"/>
              <a:t>Nível de aderência dos artefatos de contabilidade gerencial sob a perspectiva do ciclo de vida organizacional: um estudo de caso</a:t>
            </a:r>
            <a:r>
              <a:rPr lang="pt-BR" sz="1600" dirty="0" smtClean="0"/>
              <a:t>. Anais do XII </a:t>
            </a:r>
            <a:r>
              <a:rPr lang="pt-BR" sz="1600" dirty="0" err="1" smtClean="0"/>
              <a:t>Semead</a:t>
            </a:r>
            <a:r>
              <a:rPr lang="pt-BR" sz="1600" dirty="0" smtClean="0"/>
              <a:t> (2009), na área temática de Administração Geral.UEM – Paraná, v.29, n.2, p.43 e 44, maio / agosto 2010.</a:t>
            </a:r>
          </a:p>
          <a:p>
            <a:r>
              <a:rPr lang="pt-BR" sz="1600" dirty="0" smtClean="0"/>
              <a:t>ATHAR, R. A. </a:t>
            </a:r>
            <a:r>
              <a:rPr lang="pt-BR" sz="1600" b="1" dirty="0" smtClean="0"/>
              <a:t>Introdução à </a:t>
            </a:r>
            <a:r>
              <a:rPr lang="pt-BR" sz="1600" b="1" dirty="0" err="1" smtClean="0"/>
              <a:t>Contabilidadae</a:t>
            </a:r>
            <a:r>
              <a:rPr lang="pt-BR" sz="1600" dirty="0" smtClean="0"/>
              <a:t>. São Paulo: </a:t>
            </a:r>
            <a:r>
              <a:rPr lang="pt-BR" sz="1600" dirty="0" err="1" smtClean="0"/>
              <a:t>Prentice</a:t>
            </a:r>
            <a:r>
              <a:rPr lang="pt-BR" sz="1600" dirty="0" smtClean="0"/>
              <a:t> Hall, 2005. 5 p.</a:t>
            </a:r>
          </a:p>
          <a:p>
            <a:r>
              <a:rPr lang="pt-BR" sz="1600" dirty="0" smtClean="0"/>
              <a:t> </a:t>
            </a:r>
          </a:p>
          <a:p>
            <a:r>
              <a:rPr lang="pt-BR" sz="1600" dirty="0" smtClean="0"/>
              <a:t>CONSELHO FEDERAL DE CONTABILIDADE. </a:t>
            </a:r>
            <a:r>
              <a:rPr lang="pt-BR" sz="1600" b="1" dirty="0" smtClean="0"/>
              <a:t>História dos Congressos Brasileiros de Contabilidade</a:t>
            </a:r>
            <a:r>
              <a:rPr lang="pt-BR" sz="1600" dirty="0" smtClean="0"/>
              <a:t>. 2. ed. Brasília: CFC, 2012. 12 p.</a:t>
            </a:r>
          </a:p>
          <a:p>
            <a:r>
              <a:rPr lang="pt-BR" sz="1600" dirty="0" smtClean="0"/>
              <a:t> </a:t>
            </a:r>
          </a:p>
          <a:p>
            <a:r>
              <a:rPr lang="pt-BR" sz="1600" dirty="0" smtClean="0"/>
              <a:t>FREZATTI, Fábio; GUERREIRO, Reinaldo; AGUIAR, Anderson Braga De; GOUVÊIA, Maria Aparecida. </a:t>
            </a:r>
            <a:r>
              <a:rPr lang="pt-BR" sz="1600" b="1" dirty="0" smtClean="0"/>
              <a:t>Análise do relacionamento entre a contabilidade gerencial e o processo de planejamento das organizações brasileiras. </a:t>
            </a:r>
            <a:r>
              <a:rPr lang="pt-BR" sz="1600" dirty="0" smtClean="0"/>
              <a:t>Rev. </a:t>
            </a:r>
            <a:r>
              <a:rPr lang="pt-BR" sz="1600" dirty="0" err="1" smtClean="0"/>
              <a:t>adm</a:t>
            </a:r>
            <a:r>
              <a:rPr lang="pt-BR" sz="1600" dirty="0" smtClean="0"/>
              <a:t>. contemp. vol.11 no.spe2 Curitiba  2007.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972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2" y="0"/>
            <a:ext cx="9144002" cy="3966186"/>
          </a:xfrm>
          <a:prstGeom prst="rect">
            <a:avLst/>
          </a:prstGeom>
          <a:solidFill>
            <a:srgbClr val="003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entury Gothic" pitchFamily="34" charset="0"/>
            </a:endParaRPr>
          </a:p>
        </p:txBody>
      </p:sp>
      <p:sp>
        <p:nvSpPr>
          <p:cNvPr id="19" name="Triângulo isósceles 18"/>
          <p:cNvSpPr/>
          <p:nvPr/>
        </p:nvSpPr>
        <p:spPr>
          <a:xfrm>
            <a:off x="2070100" y="3686609"/>
            <a:ext cx="482208" cy="3253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con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9" y="283121"/>
            <a:ext cx="3358573" cy="3152725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9268"/>
            <a:ext cx="4000495" cy="4884232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1374373" y="4434666"/>
            <a:ext cx="2416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www.cmc.ifam.edu.br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16016" y="1988331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Nome do autor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16017" y="2427734"/>
            <a:ext cx="4032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solidFill>
                  <a:srgbClr val="FFC000"/>
                </a:solidFill>
              </a:rPr>
              <a:t>E-mail@domínio.com.br</a:t>
            </a:r>
            <a:endParaRPr lang="pt-BR" sz="2500" dirty="0">
              <a:solidFill>
                <a:srgbClr val="FFC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80778"/>
            <a:ext cx="381000" cy="342900"/>
          </a:xfrm>
          <a:prstGeom prst="rect">
            <a:avLst/>
          </a:prstGeom>
        </p:spPr>
      </p:pic>
      <p:pic>
        <p:nvPicPr>
          <p:cNvPr id="15" name="Picture 2" descr="I:\CCS\05 -Padrões\ifam-cmc-2016.wmf"/>
          <p:cNvPicPr>
            <a:picLocks noChangeAspect="1" noChangeArrowheads="1"/>
          </p:cNvPicPr>
          <p:nvPr/>
        </p:nvPicPr>
        <p:blipFill>
          <a:blip r:embed="rId7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19363"/>
            <a:ext cx="2509121" cy="6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446739" y="667923"/>
            <a:ext cx="2250522" cy="3025566"/>
            <a:chOff x="2385273" y="-708980"/>
            <a:chExt cx="4353280" cy="585248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97" t="49020" r="46027" b="37908"/>
            <a:stretch/>
          </p:blipFill>
          <p:spPr>
            <a:xfrm>
              <a:off x="4114799" y="2521324"/>
              <a:ext cx="820271" cy="672352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0" t="9804" r="40804" b="48627"/>
            <a:stretch/>
          </p:blipFill>
          <p:spPr>
            <a:xfrm>
              <a:off x="3610535" y="504265"/>
              <a:ext cx="1801906" cy="2138082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273" y="-708980"/>
              <a:ext cx="4353280" cy="436085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6" t="6144" r="50515" b="71634"/>
            <a:stretch/>
          </p:blipFill>
          <p:spPr>
            <a:xfrm>
              <a:off x="3341593" y="316006"/>
              <a:ext cx="1183341" cy="114300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56" t="11111" r="36758" b="67843"/>
            <a:stretch/>
          </p:blipFill>
          <p:spPr>
            <a:xfrm>
              <a:off x="4659405" y="571500"/>
              <a:ext cx="1122829" cy="1082488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8" t="32157" r="40411" b="50980"/>
            <a:stretch/>
          </p:blipFill>
          <p:spPr>
            <a:xfrm>
              <a:off x="4417359" y="1653988"/>
              <a:ext cx="1030943" cy="867336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23" t="26871" r="50662" b="53333"/>
            <a:stretch/>
          </p:blipFill>
          <p:spPr>
            <a:xfrm>
              <a:off x="3523129" y="1382091"/>
              <a:ext cx="988359" cy="101821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16" t="62092" r="36610"/>
            <a:stretch/>
          </p:blipFill>
          <p:spPr>
            <a:xfrm>
              <a:off x="3321424" y="3193676"/>
              <a:ext cx="2474258" cy="1949824"/>
            </a:xfrm>
            <a:prstGeom prst="rect">
              <a:avLst/>
            </a:prstGeom>
          </p:spPr>
        </p:pic>
      </p:grpSp>
      <p:sp>
        <p:nvSpPr>
          <p:cNvPr id="14" name="CaixaDeTexto 13"/>
          <p:cNvSpPr txBox="1"/>
          <p:nvPr/>
        </p:nvSpPr>
        <p:spPr>
          <a:xfrm>
            <a:off x="579329" y="4515966"/>
            <a:ext cx="79531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200" dirty="0" smtClean="0">
                <a:solidFill>
                  <a:schemeClr val="bg1"/>
                </a:solidFill>
                <a:latin typeface="Rockwell" pitchFamily="18" charset="0"/>
              </a:rPr>
              <a:t>Este modelo de apresentação foi elaborado pelos participantes do Projeto Sala de Criação, </a:t>
            </a:r>
          </a:p>
          <a:p>
            <a:pPr algn="ctr">
              <a:lnSpc>
                <a:spcPct val="90000"/>
              </a:lnSpc>
            </a:pPr>
            <a:r>
              <a:rPr lang="pt-BR" sz="1200" dirty="0" smtClean="0">
                <a:solidFill>
                  <a:schemeClr val="bg1"/>
                </a:solidFill>
                <a:latin typeface="Rockwell" pitchFamily="18" charset="0"/>
              </a:rPr>
              <a:t>dos Programas Integrais 2016/1, do IFAM-Campus Manaus Centro.</a:t>
            </a:r>
            <a:endParaRPr lang="pt-BR" sz="1200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2" y="0"/>
            <a:ext cx="9144002" cy="3000378"/>
          </a:xfrm>
          <a:prstGeom prst="rect">
            <a:avLst/>
          </a:prstGeom>
          <a:solidFill>
            <a:srgbClr val="003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 flipV="1">
            <a:off x="2055571" y="3000378"/>
            <a:ext cx="7088429" cy="642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3042" y="199177"/>
            <a:ext cx="7500959" cy="729499"/>
          </a:xfrm>
        </p:spPr>
        <p:txBody>
          <a:bodyPr>
            <a:norm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Century Gothic" pitchFamily="34" charset="0"/>
              </a:rPr>
              <a:t>NOME COMPLETO</a:t>
            </a:r>
            <a:endParaRPr lang="pt-BR" sz="15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499728" y="1635646"/>
            <a:ext cx="6608776" cy="139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en-US" sz="3000" dirty="0" smtClean="0">
                <a:solidFill>
                  <a:schemeClr val="bg1"/>
                </a:solidFill>
                <a:latin typeface="Century Gothic" pitchFamily="34" charset="0"/>
              </a:rPr>
              <a:t>MODELO DE APRENSETAÇÃO</a:t>
            </a:r>
            <a:endParaRPr lang="en-US" sz="3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3200" b="1" dirty="0" smtClean="0">
                <a:solidFill>
                  <a:srgbClr val="FFC000"/>
                </a:solidFill>
                <a:latin typeface="Century Gothic" pitchFamily="34" charset="0"/>
              </a:rPr>
              <a:t>   PARA DEFESA DE TCC</a:t>
            </a:r>
            <a:endParaRPr lang="en-US" sz="3600" b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3000" dirty="0" smtClean="0">
                <a:solidFill>
                  <a:schemeClr val="bg1"/>
                </a:solidFill>
                <a:latin typeface="Century Gothic" pitchFamily="34" charset="0"/>
              </a:rPr>
              <a:t>      CURSOS DE</a:t>
            </a:r>
            <a:endParaRPr lang="pt-BR" sz="36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000496" y="4071948"/>
            <a:ext cx="490133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 err="1" smtClean="0">
                <a:latin typeface="Century Gothic" pitchFamily="34" charset="0"/>
              </a:rPr>
              <a:t>Orientador</a:t>
            </a:r>
            <a:r>
              <a:rPr lang="en-US" sz="1500" b="1" dirty="0" smtClean="0">
                <a:latin typeface="Century Gothic" pitchFamily="34" charset="0"/>
              </a:rPr>
              <a:t>: </a:t>
            </a:r>
            <a:r>
              <a:rPr lang="en-US" sz="1500" dirty="0" smtClean="0">
                <a:latin typeface="Century Gothic" pitchFamily="34" charset="0"/>
              </a:rPr>
              <a:t>Prof. Dr. Nome </a:t>
            </a:r>
            <a:r>
              <a:rPr lang="en-US" sz="1500" dirty="0" err="1" smtClean="0">
                <a:latin typeface="Century Gothic" pitchFamily="34" charset="0"/>
              </a:rPr>
              <a:t>Completo</a:t>
            </a:r>
            <a:endParaRPr lang="en-US" sz="1500" dirty="0" smtClean="0">
              <a:latin typeface="Century Gothic" pitchFamily="34" charset="0"/>
            </a:endParaRPr>
          </a:p>
          <a:p>
            <a:pPr algn="l"/>
            <a:r>
              <a:rPr lang="en-US" sz="1500" dirty="0" smtClean="0">
                <a:latin typeface="Century Gothic" pitchFamily="34" charset="0"/>
              </a:rPr>
              <a:t>                        </a:t>
            </a:r>
            <a:endParaRPr lang="pt-BR" sz="1500" b="1" dirty="0">
              <a:latin typeface="Century Gothic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071670" y="2928940"/>
            <a:ext cx="707233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solidFill>
                  <a:srgbClr val="00314B"/>
                </a:solidFill>
                <a:latin typeface="Century Gothic" pitchFamily="34" charset="0"/>
              </a:rPr>
              <a:t>(</a:t>
            </a:r>
            <a:r>
              <a:rPr lang="en-US" sz="1600" b="1" dirty="0" err="1" smtClean="0">
                <a:solidFill>
                  <a:srgbClr val="00314B"/>
                </a:solidFill>
                <a:latin typeface="Century Gothic" pitchFamily="34" charset="0"/>
              </a:rPr>
              <a:t>subtítulo</a:t>
            </a:r>
            <a:r>
              <a:rPr lang="en-US" sz="1600" b="1" dirty="0" smtClean="0">
                <a:solidFill>
                  <a:srgbClr val="00314B"/>
                </a:solidFill>
                <a:latin typeface="Century Gothic" pitchFamily="34" charset="0"/>
              </a:rPr>
              <a:t> se </a:t>
            </a:r>
            <a:r>
              <a:rPr lang="en-US" sz="1600" b="1" dirty="0" err="1" smtClean="0">
                <a:solidFill>
                  <a:srgbClr val="00314B"/>
                </a:solidFill>
                <a:latin typeface="Century Gothic" pitchFamily="34" charset="0"/>
              </a:rPr>
              <a:t>houver</a:t>
            </a:r>
            <a:r>
              <a:rPr lang="en-US" sz="1600" b="1" dirty="0" smtClean="0">
                <a:solidFill>
                  <a:srgbClr val="00314B"/>
                </a:solidFill>
                <a:latin typeface="Century Gothic" pitchFamily="34" charset="0"/>
              </a:rPr>
              <a:t>)</a:t>
            </a:r>
            <a:endParaRPr lang="pt-BR" sz="1600" b="1" dirty="0">
              <a:solidFill>
                <a:srgbClr val="00314B"/>
              </a:solidFill>
              <a:latin typeface="Century Gothic" pitchFamily="34" charset="0"/>
            </a:endParaRPr>
          </a:p>
        </p:txBody>
      </p:sp>
      <p:sp>
        <p:nvSpPr>
          <p:cNvPr id="16" name="Triângulo isósceles 15"/>
          <p:cNvSpPr/>
          <p:nvPr/>
        </p:nvSpPr>
        <p:spPr>
          <a:xfrm>
            <a:off x="2317358" y="2766289"/>
            <a:ext cx="482208" cy="32530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con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69"/>
          <a:stretch/>
        </p:blipFill>
        <p:spPr>
          <a:xfrm>
            <a:off x="1141419" y="283121"/>
            <a:ext cx="911201" cy="315272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91"/>
          <a:stretch/>
        </p:blipFill>
        <p:spPr>
          <a:xfrm>
            <a:off x="1" y="259268"/>
            <a:ext cx="2052619" cy="488423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2052620" y="123478"/>
            <a:ext cx="0" cy="3672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1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tângulo 75"/>
          <p:cNvSpPr/>
          <p:nvPr/>
        </p:nvSpPr>
        <p:spPr>
          <a:xfrm>
            <a:off x="-2" y="0"/>
            <a:ext cx="2048258" cy="3000378"/>
          </a:xfrm>
          <a:prstGeom prst="rect">
            <a:avLst/>
          </a:prstGeom>
          <a:solidFill>
            <a:srgbClr val="003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2048256" y="977632"/>
            <a:ext cx="1443624" cy="3900490"/>
            <a:chOff x="2048256" y="688439"/>
            <a:chExt cx="1443624" cy="3900490"/>
          </a:xfrm>
        </p:grpSpPr>
        <p:sp>
          <p:nvSpPr>
            <p:cNvPr id="64" name="Retângulo 63"/>
            <p:cNvSpPr/>
            <p:nvPr/>
          </p:nvSpPr>
          <p:spPr>
            <a:xfrm flipV="1">
              <a:off x="2048256" y="1193264"/>
              <a:ext cx="1443624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 flipV="1">
              <a:off x="2048256" y="1707614"/>
              <a:ext cx="1443624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 flipV="1">
              <a:off x="2048256" y="688439"/>
              <a:ext cx="1443624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Retângulo 65"/>
            <p:cNvSpPr/>
            <p:nvPr/>
          </p:nvSpPr>
          <p:spPr>
            <a:xfrm flipV="1">
              <a:off x="2048256" y="2212439"/>
              <a:ext cx="1443624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Retângulo 66"/>
            <p:cNvSpPr/>
            <p:nvPr/>
          </p:nvSpPr>
          <p:spPr>
            <a:xfrm flipV="1">
              <a:off x="2048256" y="2717264"/>
              <a:ext cx="1443624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 flipV="1">
              <a:off x="2048256" y="3231614"/>
              <a:ext cx="1443624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Retângulo 68"/>
            <p:cNvSpPr/>
            <p:nvPr/>
          </p:nvSpPr>
          <p:spPr>
            <a:xfrm flipV="1">
              <a:off x="2048256" y="3726914"/>
              <a:ext cx="1443624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Retângulo 69"/>
            <p:cNvSpPr/>
            <p:nvPr/>
          </p:nvSpPr>
          <p:spPr>
            <a:xfrm flipV="1">
              <a:off x="2048256" y="4231739"/>
              <a:ext cx="1443624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2" name="Título 1"/>
          <p:cNvSpPr txBox="1">
            <a:spLocks/>
          </p:cNvSpPr>
          <p:nvPr/>
        </p:nvSpPr>
        <p:spPr>
          <a:xfrm>
            <a:off x="3028294" y="844719"/>
            <a:ext cx="5072098" cy="4143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/>
              <a:t>INTRODUÇÃO</a:t>
            </a:r>
          </a:p>
          <a:p>
            <a:pPr marL="514350" indent="-51435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/>
              <a:t>OBJETIVOS</a:t>
            </a:r>
            <a:endParaRPr lang="en-US" sz="3000" b="1" dirty="0"/>
          </a:p>
          <a:p>
            <a:pPr marL="514350" indent="-51435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/>
              <a:t>JUSTIFICATIVA</a:t>
            </a:r>
          </a:p>
          <a:p>
            <a:pPr marL="514350" indent="-51435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/>
              <a:t>FUNDAMENTAÇÃO TEÓRICA</a:t>
            </a:r>
          </a:p>
          <a:p>
            <a:pPr marL="514350" indent="-51435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/>
              <a:t>METODOLOGIA</a:t>
            </a:r>
          </a:p>
          <a:p>
            <a:pPr marL="514350" indent="-51435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/>
              <a:t>RESULTADOS</a:t>
            </a:r>
            <a:endParaRPr lang="en-US" sz="3000" b="1" dirty="0"/>
          </a:p>
          <a:p>
            <a:pPr marL="514350" indent="-51435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/>
              <a:t>CONSIDERAÇÕES FINAIS</a:t>
            </a:r>
          </a:p>
          <a:p>
            <a:pPr marL="514350" indent="-51435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/>
              <a:t>REFERÊNCIAS</a:t>
            </a:r>
            <a:endParaRPr lang="pt-BR" sz="3000" b="1" dirty="0"/>
          </a:p>
        </p:txBody>
      </p:sp>
      <p:pic>
        <p:nvPicPr>
          <p:cNvPr id="73" name="icon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69"/>
          <a:stretch/>
        </p:blipFill>
        <p:spPr>
          <a:xfrm>
            <a:off x="1141419" y="283121"/>
            <a:ext cx="911201" cy="3152725"/>
          </a:xfrm>
          <a:prstGeom prst="rect">
            <a:avLst/>
          </a:prstGeom>
        </p:spPr>
      </p:pic>
      <p:pic>
        <p:nvPicPr>
          <p:cNvPr id="74" name="Imagem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91"/>
          <a:stretch/>
        </p:blipFill>
        <p:spPr>
          <a:xfrm>
            <a:off x="1" y="259268"/>
            <a:ext cx="2052619" cy="4884232"/>
          </a:xfrm>
          <a:prstGeom prst="rect">
            <a:avLst/>
          </a:prstGeom>
        </p:spPr>
      </p:pic>
      <p:cxnSp>
        <p:nvCxnSpPr>
          <p:cNvPr id="75" name="Conector reto 74"/>
          <p:cNvCxnSpPr/>
          <p:nvPr/>
        </p:nvCxnSpPr>
        <p:spPr>
          <a:xfrm flipH="1">
            <a:off x="2048256" y="0"/>
            <a:ext cx="4364" cy="48760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1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2" y="0"/>
            <a:ext cx="9144002" cy="766025"/>
          </a:xfrm>
          <a:prstGeom prst="rect">
            <a:avLst/>
          </a:prstGeom>
          <a:solidFill>
            <a:srgbClr val="003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4830" y="1923678"/>
            <a:ext cx="7929618" cy="2520280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Esta pesquisa ... </a:t>
            </a:r>
            <a:r>
              <a:rPr lang="pt-BR" sz="2000" b="1" dirty="0" err="1">
                <a:solidFill>
                  <a:schemeClr val="tx1"/>
                </a:solidFill>
              </a:rPr>
              <a:t>Lorem</a:t>
            </a:r>
            <a:r>
              <a:rPr lang="pt-BR" sz="2000" b="1" dirty="0">
                <a:solidFill>
                  <a:schemeClr val="tx1"/>
                </a:solidFill>
              </a:rPr>
              <a:t> ipsum </a:t>
            </a:r>
            <a:r>
              <a:rPr lang="pt-BR" sz="2000" b="1" dirty="0" err="1">
                <a:solidFill>
                  <a:schemeClr val="tx1"/>
                </a:solidFill>
              </a:rPr>
              <a:t>dolor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sit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amet</a:t>
            </a:r>
            <a:r>
              <a:rPr lang="pt-BR" sz="2000" b="1" dirty="0">
                <a:solidFill>
                  <a:schemeClr val="tx1"/>
                </a:solidFill>
              </a:rPr>
              <a:t>, </a:t>
            </a:r>
            <a:r>
              <a:rPr lang="pt-BR" sz="2000" b="1" dirty="0" err="1">
                <a:solidFill>
                  <a:schemeClr val="tx1"/>
                </a:solidFill>
              </a:rPr>
              <a:t>consectetuer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adipiscing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elit</a:t>
            </a:r>
            <a:r>
              <a:rPr lang="pt-BR" sz="2000" b="1" dirty="0">
                <a:solidFill>
                  <a:schemeClr val="tx1"/>
                </a:solidFill>
              </a:rPr>
              <a:t>. </a:t>
            </a:r>
            <a:r>
              <a:rPr lang="pt-BR" sz="2000" b="1" dirty="0" err="1">
                <a:solidFill>
                  <a:schemeClr val="tx1"/>
                </a:solidFill>
              </a:rPr>
              <a:t>Maecenas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porttitor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congue</a:t>
            </a:r>
            <a:r>
              <a:rPr lang="pt-BR" sz="2000" b="1" dirty="0">
                <a:solidFill>
                  <a:schemeClr val="tx1"/>
                </a:solidFill>
              </a:rPr>
              <a:t> massa. </a:t>
            </a:r>
            <a:r>
              <a:rPr lang="pt-BR" sz="2000" b="1" dirty="0" err="1">
                <a:solidFill>
                  <a:schemeClr val="tx1"/>
                </a:solidFill>
              </a:rPr>
              <a:t>Fusce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posuere</a:t>
            </a:r>
            <a:r>
              <a:rPr lang="pt-BR" sz="2000" b="1" dirty="0">
                <a:solidFill>
                  <a:schemeClr val="tx1"/>
                </a:solidFill>
              </a:rPr>
              <a:t>, magna </a:t>
            </a:r>
            <a:r>
              <a:rPr lang="pt-BR" sz="2000" b="1" dirty="0" err="1">
                <a:solidFill>
                  <a:schemeClr val="tx1"/>
                </a:solidFill>
              </a:rPr>
              <a:t>sed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pulvinar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ultricies</a:t>
            </a:r>
            <a:r>
              <a:rPr lang="pt-BR" sz="2000" b="1" dirty="0">
                <a:solidFill>
                  <a:schemeClr val="tx1"/>
                </a:solidFill>
              </a:rPr>
              <a:t>, </a:t>
            </a:r>
            <a:r>
              <a:rPr lang="pt-BR" sz="2000" b="1" dirty="0" err="1">
                <a:solidFill>
                  <a:schemeClr val="tx1"/>
                </a:solidFill>
              </a:rPr>
              <a:t>purus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lectus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malesuada</a:t>
            </a:r>
            <a:r>
              <a:rPr lang="pt-BR" sz="2000" b="1" dirty="0">
                <a:solidFill>
                  <a:schemeClr val="tx1"/>
                </a:solidFill>
              </a:rPr>
              <a:t> libero, </a:t>
            </a:r>
            <a:r>
              <a:rPr lang="pt-BR" sz="2000" b="1" dirty="0" err="1">
                <a:solidFill>
                  <a:schemeClr val="tx1"/>
                </a:solidFill>
              </a:rPr>
              <a:t>sit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amet</a:t>
            </a:r>
            <a:r>
              <a:rPr lang="pt-BR" sz="2000" b="1" dirty="0">
                <a:solidFill>
                  <a:schemeClr val="tx1"/>
                </a:solidFill>
              </a:rPr>
              <a:t> magna </a:t>
            </a:r>
            <a:r>
              <a:rPr lang="pt-BR" sz="2000" b="1" dirty="0" err="1">
                <a:solidFill>
                  <a:schemeClr val="tx1"/>
                </a:solidFill>
              </a:rPr>
              <a:t>eros</a:t>
            </a:r>
            <a:r>
              <a:rPr lang="pt-BR" sz="2000" b="1" dirty="0">
                <a:solidFill>
                  <a:schemeClr val="tx1"/>
                </a:solidFill>
              </a:rPr>
              <a:t> quis </a:t>
            </a:r>
            <a:r>
              <a:rPr lang="pt-BR" sz="2000" b="1" dirty="0" smtClean="0">
                <a:solidFill>
                  <a:schemeClr val="tx1"/>
                </a:solidFill>
              </a:rPr>
              <a:t>urna.</a:t>
            </a:r>
          </a:p>
          <a:p>
            <a:pPr algn="just">
              <a:lnSpc>
                <a:spcPts val="3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Observação: </a:t>
            </a:r>
            <a:r>
              <a:rPr lang="pt-BR" sz="2000" dirty="0" smtClean="0">
                <a:solidFill>
                  <a:schemeClr val="tx1"/>
                </a:solidFill>
              </a:rPr>
              <a:t>insira pouco texto. Evite ficar lendo slides. Lembre-se de que eles são apenas um suporte para sua apresentação. Se possível, converta informação textual em visual.</a:t>
            </a:r>
            <a:endParaRPr lang="pt-BR" sz="2000" dirty="0">
              <a:solidFill>
                <a:schemeClr val="tx1"/>
              </a:solidFill>
            </a:endParaRPr>
          </a:p>
          <a:p>
            <a:pPr marL="342900" indent="-342900" algn="l"/>
            <a:endParaRPr lang="pt-BR" sz="2000" b="1" dirty="0" smtClean="0">
              <a:latin typeface="Century Gothic" pitchFamily="34" charset="0"/>
            </a:endParaRPr>
          </a:p>
          <a:p>
            <a:pPr algn="l"/>
            <a:endParaRPr lang="pt-BR" sz="2000" b="1" dirty="0" smtClean="0">
              <a:latin typeface="Century Gothic" pitchFamily="34" charset="0"/>
            </a:endParaRPr>
          </a:p>
          <a:p>
            <a:pPr algn="l"/>
            <a:endParaRPr lang="pt-BR" sz="2000" b="1" dirty="0">
              <a:latin typeface="Century Gothic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39552" y="-1"/>
            <a:ext cx="8604448" cy="766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3000"/>
              </a:spcBef>
            </a:pPr>
            <a:r>
              <a:rPr lang="pt-BR" sz="2500" b="1" dirty="0" smtClean="0">
                <a:solidFill>
                  <a:schemeClr val="bg1"/>
                </a:solidFill>
                <a:latin typeface="Century Gothic" pitchFamily="34" charset="0"/>
              </a:rPr>
              <a:t>Introdução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251520" y="142858"/>
            <a:ext cx="0" cy="4846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riângulo isósceles 15"/>
          <p:cNvSpPr/>
          <p:nvPr/>
        </p:nvSpPr>
        <p:spPr>
          <a:xfrm>
            <a:off x="8172400" y="464883"/>
            <a:ext cx="482208" cy="3253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2" y="0"/>
            <a:ext cx="9144002" cy="766025"/>
          </a:xfrm>
          <a:prstGeom prst="rect">
            <a:avLst/>
          </a:prstGeom>
          <a:solidFill>
            <a:srgbClr val="003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251520" y="142858"/>
            <a:ext cx="0" cy="4846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riângulo isósceles 19"/>
          <p:cNvSpPr/>
          <p:nvPr/>
        </p:nvSpPr>
        <p:spPr>
          <a:xfrm>
            <a:off x="8172400" y="464883"/>
            <a:ext cx="482208" cy="3253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>
            <a:spLocks noGrp="1"/>
          </p:cNvSpPr>
          <p:nvPr>
            <p:ph type="subTitle" idx="1"/>
          </p:nvPr>
        </p:nvSpPr>
        <p:spPr>
          <a:xfrm>
            <a:off x="683569" y="1285866"/>
            <a:ext cx="8317588" cy="3429024"/>
          </a:xfrm>
        </p:spPr>
        <p:txBody>
          <a:bodyPr>
            <a:noAutofit/>
          </a:bodyPr>
          <a:lstStyle/>
          <a:p>
            <a:endParaRPr lang="pt-BR" sz="3000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3000" b="1" dirty="0" smtClean="0">
                <a:solidFill>
                  <a:schemeClr val="tx1"/>
                </a:solidFill>
                <a:latin typeface="+mj-lt"/>
              </a:rPr>
              <a:t>Tópico 1;</a:t>
            </a:r>
            <a:endParaRPr lang="pt-BR" sz="3000" b="1" dirty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3000" b="1" dirty="0">
                <a:solidFill>
                  <a:schemeClr val="tx1"/>
                </a:solidFill>
                <a:latin typeface="+mj-lt"/>
              </a:rPr>
              <a:t>Tópico </a:t>
            </a:r>
            <a:r>
              <a:rPr lang="pt-BR" sz="3000" b="1" dirty="0" smtClean="0">
                <a:solidFill>
                  <a:schemeClr val="tx1"/>
                </a:solidFill>
                <a:latin typeface="+mj-lt"/>
              </a:rPr>
              <a:t>2;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3000" b="1" dirty="0">
                <a:solidFill>
                  <a:schemeClr val="tx1"/>
                </a:solidFill>
                <a:latin typeface="+mj-lt"/>
              </a:rPr>
              <a:t>Tópico </a:t>
            </a:r>
            <a:r>
              <a:rPr lang="pt-BR" sz="3000" b="1" dirty="0" smtClean="0">
                <a:solidFill>
                  <a:schemeClr val="tx1"/>
                </a:solidFill>
                <a:latin typeface="+mj-lt"/>
              </a:rPr>
              <a:t>3;</a:t>
            </a:r>
          </a:p>
          <a:p>
            <a:pPr marL="342900" indent="-342900" algn="l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3000" b="1" dirty="0">
                <a:solidFill>
                  <a:schemeClr val="tx1"/>
                </a:solidFill>
                <a:latin typeface="+mj-lt"/>
              </a:rPr>
              <a:t>Tópico </a:t>
            </a:r>
            <a:r>
              <a:rPr lang="pt-BR" sz="3000" b="1" dirty="0" smtClean="0">
                <a:solidFill>
                  <a:schemeClr val="tx1"/>
                </a:solidFill>
                <a:latin typeface="+mj-lt"/>
              </a:rPr>
              <a:t>4.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pt-BR" sz="2000" b="1" dirty="0" smtClean="0">
              <a:latin typeface="+mj-lt"/>
            </a:endParaRPr>
          </a:p>
          <a:p>
            <a:endParaRPr lang="pt-BR" sz="2000" b="1" dirty="0" smtClean="0">
              <a:latin typeface="+mj-lt"/>
            </a:endParaRPr>
          </a:p>
          <a:p>
            <a:endParaRPr lang="pt-BR" sz="2000" b="1" dirty="0">
              <a:latin typeface="+mj-lt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39552" y="0"/>
            <a:ext cx="8604448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3000"/>
              </a:spcBef>
            </a:pPr>
            <a:r>
              <a:rPr lang="pt-BR" sz="2500" b="1" dirty="0" smtClean="0">
                <a:solidFill>
                  <a:schemeClr val="bg1"/>
                </a:solidFill>
                <a:latin typeface="Century Gothic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3029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2" y="0"/>
            <a:ext cx="9144002" cy="766025"/>
          </a:xfrm>
          <a:prstGeom prst="rect">
            <a:avLst/>
          </a:prstGeom>
          <a:solidFill>
            <a:srgbClr val="003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251520" y="142858"/>
            <a:ext cx="0" cy="4846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riângulo isósceles 9"/>
          <p:cNvSpPr/>
          <p:nvPr/>
        </p:nvSpPr>
        <p:spPr>
          <a:xfrm>
            <a:off x="8172400" y="464883"/>
            <a:ext cx="482208" cy="3253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4830" y="1635646"/>
            <a:ext cx="7929618" cy="2376264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A importância da pesquisa ... </a:t>
            </a:r>
            <a:r>
              <a:rPr lang="pt-BR" sz="2000" b="1" dirty="0" err="1">
                <a:solidFill>
                  <a:schemeClr val="tx1"/>
                </a:solidFill>
              </a:rPr>
              <a:t>Lorem</a:t>
            </a:r>
            <a:r>
              <a:rPr lang="pt-BR" sz="2000" b="1" dirty="0">
                <a:solidFill>
                  <a:schemeClr val="tx1"/>
                </a:solidFill>
              </a:rPr>
              <a:t> ipsum </a:t>
            </a:r>
            <a:r>
              <a:rPr lang="pt-BR" sz="2000" b="1" dirty="0" err="1">
                <a:solidFill>
                  <a:schemeClr val="tx1"/>
                </a:solidFill>
              </a:rPr>
              <a:t>dolor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sit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amet</a:t>
            </a:r>
            <a:r>
              <a:rPr lang="pt-BR" sz="2000" b="1" dirty="0">
                <a:solidFill>
                  <a:schemeClr val="tx1"/>
                </a:solidFill>
              </a:rPr>
              <a:t>, </a:t>
            </a:r>
            <a:r>
              <a:rPr lang="pt-BR" sz="2000" b="1" dirty="0" err="1">
                <a:solidFill>
                  <a:schemeClr val="tx1"/>
                </a:solidFill>
              </a:rPr>
              <a:t>consectetuer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adipiscing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elit</a:t>
            </a:r>
            <a:r>
              <a:rPr lang="pt-BR" sz="2000" b="1" dirty="0">
                <a:solidFill>
                  <a:schemeClr val="tx1"/>
                </a:solidFill>
              </a:rPr>
              <a:t>. </a:t>
            </a:r>
            <a:r>
              <a:rPr lang="pt-BR" sz="2000" b="1" dirty="0" err="1">
                <a:solidFill>
                  <a:schemeClr val="tx1"/>
                </a:solidFill>
              </a:rPr>
              <a:t>Maecenas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porttitor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congue</a:t>
            </a:r>
            <a:r>
              <a:rPr lang="pt-BR" sz="2000" b="1" dirty="0">
                <a:solidFill>
                  <a:schemeClr val="tx1"/>
                </a:solidFill>
              </a:rPr>
              <a:t> massa. </a:t>
            </a:r>
            <a:r>
              <a:rPr lang="pt-BR" sz="2000" b="1" dirty="0" err="1">
                <a:solidFill>
                  <a:schemeClr val="tx1"/>
                </a:solidFill>
              </a:rPr>
              <a:t>Fusce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posuere</a:t>
            </a:r>
            <a:r>
              <a:rPr lang="pt-BR" sz="2000" b="1" dirty="0">
                <a:solidFill>
                  <a:schemeClr val="tx1"/>
                </a:solidFill>
              </a:rPr>
              <a:t>, magna </a:t>
            </a:r>
            <a:r>
              <a:rPr lang="pt-BR" sz="2000" b="1" dirty="0" err="1">
                <a:solidFill>
                  <a:schemeClr val="tx1"/>
                </a:solidFill>
              </a:rPr>
              <a:t>sed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pulvinar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ultricies</a:t>
            </a:r>
            <a:r>
              <a:rPr lang="pt-BR" sz="2000" b="1" dirty="0">
                <a:solidFill>
                  <a:schemeClr val="tx1"/>
                </a:solidFill>
              </a:rPr>
              <a:t>, </a:t>
            </a:r>
            <a:r>
              <a:rPr lang="pt-BR" sz="2000" b="1" dirty="0" err="1">
                <a:solidFill>
                  <a:schemeClr val="tx1"/>
                </a:solidFill>
              </a:rPr>
              <a:t>purus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lectus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smtClean="0">
                <a:solidFill>
                  <a:schemeClr val="tx1"/>
                </a:solidFill>
              </a:rPr>
              <a:t>libero</a:t>
            </a:r>
            <a:r>
              <a:rPr lang="pt-BR" sz="2000" b="1" dirty="0">
                <a:solidFill>
                  <a:schemeClr val="tx1"/>
                </a:solidFill>
              </a:rPr>
              <a:t>, </a:t>
            </a:r>
            <a:r>
              <a:rPr lang="pt-BR" sz="2000" b="1" dirty="0" err="1">
                <a:solidFill>
                  <a:schemeClr val="tx1"/>
                </a:solidFill>
              </a:rPr>
              <a:t>sit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amet</a:t>
            </a:r>
            <a:r>
              <a:rPr lang="pt-BR" sz="2000" b="1" dirty="0">
                <a:solidFill>
                  <a:schemeClr val="tx1"/>
                </a:solidFill>
              </a:rPr>
              <a:t> magna </a:t>
            </a:r>
            <a:r>
              <a:rPr lang="pt-BR" sz="2000" b="1" dirty="0" err="1">
                <a:solidFill>
                  <a:schemeClr val="tx1"/>
                </a:solidFill>
              </a:rPr>
              <a:t>eros</a:t>
            </a:r>
            <a:r>
              <a:rPr lang="pt-BR" sz="2000" b="1" dirty="0">
                <a:solidFill>
                  <a:schemeClr val="tx1"/>
                </a:solidFill>
              </a:rPr>
              <a:t> quis urna.</a:t>
            </a:r>
          </a:p>
          <a:p>
            <a:pPr algn="just">
              <a:lnSpc>
                <a:spcPts val="3000"/>
              </a:lnSpc>
            </a:pPr>
            <a:r>
              <a:rPr lang="pt-BR" sz="2000" b="1" dirty="0">
                <a:solidFill>
                  <a:schemeClr val="tx1"/>
                </a:solidFill>
              </a:rPr>
              <a:t>Observação: </a:t>
            </a:r>
            <a:r>
              <a:rPr lang="pt-BR" sz="2000" dirty="0">
                <a:solidFill>
                  <a:schemeClr val="tx1"/>
                </a:solidFill>
              </a:rPr>
              <a:t>insira pouco texto. Evite ficar lendo slides. Lembre-se de que eles são apenas um suporte para sua apresentação. Se possível, converta informação textual em visual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  <a:endParaRPr lang="pt-BR" sz="2000" b="1" dirty="0">
              <a:latin typeface="Century Gothic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39552" y="0"/>
            <a:ext cx="8604448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3000"/>
              </a:spcBef>
            </a:pPr>
            <a:r>
              <a:rPr lang="pt-BR" sz="2500" b="1" dirty="0" smtClean="0">
                <a:solidFill>
                  <a:schemeClr val="bg1"/>
                </a:solidFill>
                <a:latin typeface="Century Gothic" pitchFamily="34" charset="0"/>
              </a:rPr>
              <a:t>Justificativa</a:t>
            </a:r>
          </a:p>
        </p:txBody>
      </p:sp>
    </p:spTree>
    <p:extLst>
      <p:ext uri="{BB962C8B-B14F-4D97-AF65-F5344CB8AC3E}">
        <p14:creationId xmlns:p14="http://schemas.microsoft.com/office/powerpoint/2010/main" val="37408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2" y="0"/>
            <a:ext cx="9144002" cy="766025"/>
          </a:xfrm>
          <a:prstGeom prst="rect">
            <a:avLst/>
          </a:prstGeom>
          <a:solidFill>
            <a:srgbClr val="003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51520" y="142858"/>
            <a:ext cx="0" cy="4846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riângulo isósceles 16"/>
          <p:cNvSpPr/>
          <p:nvPr/>
        </p:nvSpPr>
        <p:spPr>
          <a:xfrm>
            <a:off x="8172400" y="464883"/>
            <a:ext cx="482208" cy="3253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mark.png"/>
          <p:cNvPicPr>
            <a:picLocks noChangeAspect="1"/>
          </p:cNvPicPr>
          <p:nvPr/>
        </p:nvPicPr>
        <p:blipFill rotWithShape="1">
          <a:blip r:embed="rId2" cstate="print"/>
          <a:srcRect l="-15896" r="-17608"/>
          <a:stretch/>
        </p:blipFill>
        <p:spPr>
          <a:xfrm>
            <a:off x="-828599" y="2803639"/>
            <a:ext cx="11017224" cy="63341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8806" y="2392933"/>
            <a:ext cx="8217650" cy="208823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Insira citações, </a:t>
            </a:r>
            <a:r>
              <a:rPr lang="pt-BR" sz="2000" b="1" dirty="0" err="1" smtClean="0">
                <a:solidFill>
                  <a:schemeClr val="tx1"/>
                </a:solidFill>
              </a:rPr>
              <a:t>Lorem</a:t>
            </a:r>
            <a:r>
              <a:rPr lang="pt-BR" sz="2000" b="1" dirty="0" smtClean="0">
                <a:solidFill>
                  <a:schemeClr val="tx1"/>
                </a:solidFill>
              </a:rPr>
              <a:t> ipsum dolor sit amet, consectetuer adipiscing elit. Maecenas porttitor congue massa. Fusce posuere, magna sed pulvinar ultricies, purus lectus malesuada libero, sit </a:t>
            </a:r>
            <a:r>
              <a:rPr lang="pt-BR" sz="2000" b="1" dirty="0" err="1" smtClean="0">
                <a:solidFill>
                  <a:schemeClr val="tx1"/>
                </a:solidFill>
              </a:rPr>
              <a:t>amet</a:t>
            </a:r>
            <a:r>
              <a:rPr lang="pt-BR" sz="2000" b="1" dirty="0" smtClean="0">
                <a:solidFill>
                  <a:schemeClr val="tx1"/>
                </a:solidFill>
              </a:rPr>
              <a:t> magna eros quis urna.</a:t>
            </a:r>
          </a:p>
          <a:p>
            <a:pPr>
              <a:lnSpc>
                <a:spcPts val="3000"/>
              </a:lnSpc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342900" indent="-342900" algn="l"/>
            <a:endParaRPr lang="pt-BR" sz="2000" b="1" dirty="0" smtClean="0">
              <a:latin typeface="Century Gothic" pitchFamily="34" charset="0"/>
            </a:endParaRPr>
          </a:p>
          <a:p>
            <a:pPr algn="l"/>
            <a:endParaRPr lang="pt-BR" sz="2000" b="1" dirty="0" smtClean="0">
              <a:latin typeface="Century Gothic" pitchFamily="34" charset="0"/>
            </a:endParaRPr>
          </a:p>
          <a:p>
            <a:pPr algn="l"/>
            <a:endParaRPr lang="pt-BR" sz="2000" b="1" dirty="0">
              <a:latin typeface="Century Gothic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844" y="4714890"/>
            <a:ext cx="1417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latin typeface="Century Gothic" pitchFamily="34" charset="0"/>
              </a:rPr>
              <a:t>(</a:t>
            </a:r>
            <a:r>
              <a:rPr lang="pt-BR" sz="1400" i="1" dirty="0" smtClean="0">
                <a:latin typeface="Century Gothic" pitchFamily="34" charset="0"/>
              </a:rPr>
              <a:t>AUTOR, ANO</a:t>
            </a:r>
            <a:r>
              <a:rPr lang="pt-BR" sz="1400" dirty="0" smtClean="0">
                <a:latin typeface="Century Gothic" pitchFamily="34" charset="0"/>
              </a:rPr>
              <a:t>)</a:t>
            </a:r>
            <a:endParaRPr lang="pt-BR" sz="1400" dirty="0">
              <a:latin typeface="Century Gothic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39552" y="0"/>
            <a:ext cx="8604448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3000"/>
              </a:spcBef>
            </a:pPr>
            <a:r>
              <a:rPr lang="pt-BR" sz="2500" b="1" dirty="0" smtClean="0">
                <a:solidFill>
                  <a:schemeClr val="bg1"/>
                </a:solidFill>
                <a:latin typeface="Century Gothic" pitchFamily="34" charset="0"/>
              </a:rPr>
              <a:t>Fundamentação Teórica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/>
          <a:srcRect l="62601" b="50000"/>
          <a:stretch>
            <a:fillRect/>
          </a:stretch>
        </p:blipFill>
        <p:spPr bwMode="auto">
          <a:xfrm>
            <a:off x="6622702" y="0"/>
            <a:ext cx="2521298" cy="25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86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2" y="0"/>
            <a:ext cx="9144002" cy="766025"/>
          </a:xfrm>
          <a:prstGeom prst="rect">
            <a:avLst/>
          </a:prstGeom>
          <a:solidFill>
            <a:srgbClr val="003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251520" y="142858"/>
            <a:ext cx="0" cy="4846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riângulo isósceles 9"/>
          <p:cNvSpPr/>
          <p:nvPr/>
        </p:nvSpPr>
        <p:spPr>
          <a:xfrm>
            <a:off x="8172400" y="464883"/>
            <a:ext cx="482208" cy="3253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4830" y="1635646"/>
            <a:ext cx="7929618" cy="2376264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Passo-a-passo... </a:t>
            </a:r>
            <a:r>
              <a:rPr lang="pt-BR" sz="2000" b="1" dirty="0" err="1">
                <a:solidFill>
                  <a:schemeClr val="tx1"/>
                </a:solidFill>
              </a:rPr>
              <a:t>Lorem</a:t>
            </a:r>
            <a:r>
              <a:rPr lang="pt-BR" sz="2000" b="1" dirty="0">
                <a:solidFill>
                  <a:schemeClr val="tx1"/>
                </a:solidFill>
              </a:rPr>
              <a:t> ipsum </a:t>
            </a:r>
            <a:r>
              <a:rPr lang="pt-BR" sz="2000" b="1" dirty="0" err="1">
                <a:solidFill>
                  <a:schemeClr val="tx1"/>
                </a:solidFill>
              </a:rPr>
              <a:t>dolor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sit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amet</a:t>
            </a:r>
            <a:r>
              <a:rPr lang="pt-BR" sz="2000" b="1" dirty="0">
                <a:solidFill>
                  <a:schemeClr val="tx1"/>
                </a:solidFill>
              </a:rPr>
              <a:t>, </a:t>
            </a:r>
            <a:r>
              <a:rPr lang="pt-BR" sz="2000" b="1" dirty="0" err="1">
                <a:solidFill>
                  <a:schemeClr val="tx1"/>
                </a:solidFill>
              </a:rPr>
              <a:t>consectetuer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adipiscing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elit</a:t>
            </a:r>
            <a:r>
              <a:rPr lang="pt-BR" sz="2000" b="1" dirty="0">
                <a:solidFill>
                  <a:schemeClr val="tx1"/>
                </a:solidFill>
              </a:rPr>
              <a:t>. </a:t>
            </a:r>
            <a:r>
              <a:rPr lang="pt-BR" sz="2000" b="1" dirty="0" err="1">
                <a:solidFill>
                  <a:schemeClr val="tx1"/>
                </a:solidFill>
              </a:rPr>
              <a:t>Maecenas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porttitor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congue</a:t>
            </a:r>
            <a:r>
              <a:rPr lang="pt-BR" sz="2000" b="1" dirty="0">
                <a:solidFill>
                  <a:schemeClr val="tx1"/>
                </a:solidFill>
              </a:rPr>
              <a:t> massa. </a:t>
            </a:r>
            <a:r>
              <a:rPr lang="pt-BR" sz="2000" b="1" dirty="0" err="1">
                <a:solidFill>
                  <a:schemeClr val="tx1"/>
                </a:solidFill>
              </a:rPr>
              <a:t>Fusce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posuere</a:t>
            </a:r>
            <a:r>
              <a:rPr lang="pt-BR" sz="2000" b="1" dirty="0">
                <a:solidFill>
                  <a:schemeClr val="tx1"/>
                </a:solidFill>
              </a:rPr>
              <a:t>, magna </a:t>
            </a:r>
            <a:r>
              <a:rPr lang="pt-BR" sz="2000" b="1" dirty="0" err="1">
                <a:solidFill>
                  <a:schemeClr val="tx1"/>
                </a:solidFill>
              </a:rPr>
              <a:t>sed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pulvinar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ultricies</a:t>
            </a:r>
            <a:r>
              <a:rPr lang="pt-BR" sz="2000" b="1" dirty="0">
                <a:solidFill>
                  <a:schemeClr val="tx1"/>
                </a:solidFill>
              </a:rPr>
              <a:t>, </a:t>
            </a:r>
            <a:r>
              <a:rPr lang="pt-BR" sz="2000" b="1" dirty="0" err="1">
                <a:solidFill>
                  <a:schemeClr val="tx1"/>
                </a:solidFill>
              </a:rPr>
              <a:t>purus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lectus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smtClean="0">
                <a:solidFill>
                  <a:schemeClr val="tx1"/>
                </a:solidFill>
              </a:rPr>
              <a:t>libero</a:t>
            </a:r>
            <a:r>
              <a:rPr lang="pt-BR" sz="2000" b="1" dirty="0">
                <a:solidFill>
                  <a:schemeClr val="tx1"/>
                </a:solidFill>
              </a:rPr>
              <a:t>, </a:t>
            </a:r>
            <a:r>
              <a:rPr lang="pt-BR" sz="2000" b="1" dirty="0" err="1">
                <a:solidFill>
                  <a:schemeClr val="tx1"/>
                </a:solidFill>
              </a:rPr>
              <a:t>sit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amet</a:t>
            </a:r>
            <a:r>
              <a:rPr lang="pt-BR" sz="2000" b="1" dirty="0">
                <a:solidFill>
                  <a:schemeClr val="tx1"/>
                </a:solidFill>
              </a:rPr>
              <a:t> magna </a:t>
            </a:r>
            <a:r>
              <a:rPr lang="pt-BR" sz="2000" b="1" dirty="0" err="1">
                <a:solidFill>
                  <a:schemeClr val="tx1"/>
                </a:solidFill>
              </a:rPr>
              <a:t>eros</a:t>
            </a:r>
            <a:r>
              <a:rPr lang="pt-BR" sz="2000" b="1" dirty="0">
                <a:solidFill>
                  <a:schemeClr val="tx1"/>
                </a:solidFill>
              </a:rPr>
              <a:t> quis urna.</a:t>
            </a:r>
          </a:p>
          <a:p>
            <a:pPr algn="just">
              <a:lnSpc>
                <a:spcPts val="3000"/>
              </a:lnSpc>
            </a:pPr>
            <a:r>
              <a:rPr lang="pt-BR" sz="2000" b="1" dirty="0">
                <a:solidFill>
                  <a:schemeClr val="tx1"/>
                </a:solidFill>
              </a:rPr>
              <a:t>Observação: </a:t>
            </a:r>
            <a:r>
              <a:rPr lang="pt-BR" sz="2000" dirty="0" smtClean="0">
                <a:solidFill>
                  <a:schemeClr val="tx1"/>
                </a:solidFill>
              </a:rPr>
              <a:t>Se </a:t>
            </a:r>
            <a:r>
              <a:rPr lang="pt-BR" sz="2000" dirty="0">
                <a:solidFill>
                  <a:schemeClr val="tx1"/>
                </a:solidFill>
              </a:rPr>
              <a:t>possível, </a:t>
            </a:r>
            <a:r>
              <a:rPr lang="pt-BR" sz="2000" dirty="0" smtClean="0">
                <a:solidFill>
                  <a:schemeClr val="tx1"/>
                </a:solidFill>
              </a:rPr>
              <a:t>faça um esquema ou quadro explicativo da metodologia utilizada.</a:t>
            </a:r>
            <a:endParaRPr lang="pt-BR" sz="2000" b="1" dirty="0">
              <a:latin typeface="Century Gothic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39552" y="0"/>
            <a:ext cx="8604448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3000"/>
              </a:spcBef>
            </a:pPr>
            <a:r>
              <a:rPr lang="pt-BR" sz="2500" b="1" dirty="0" smtClean="0">
                <a:solidFill>
                  <a:schemeClr val="bg1"/>
                </a:solidFill>
                <a:latin typeface="Century Gothic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359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2" y="0"/>
            <a:ext cx="9144002" cy="766025"/>
          </a:xfrm>
          <a:prstGeom prst="rect">
            <a:avLst/>
          </a:prstGeom>
          <a:solidFill>
            <a:srgbClr val="003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51520" y="142858"/>
            <a:ext cx="0" cy="4846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riângulo isósceles 16"/>
          <p:cNvSpPr/>
          <p:nvPr/>
        </p:nvSpPr>
        <p:spPr>
          <a:xfrm>
            <a:off x="8172400" y="464883"/>
            <a:ext cx="482208" cy="3253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39552" y="0"/>
            <a:ext cx="8604448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3000"/>
              </a:spcBef>
            </a:pPr>
            <a:r>
              <a:rPr lang="pt-BR" sz="2500" b="1" dirty="0" smtClean="0">
                <a:solidFill>
                  <a:schemeClr val="bg1"/>
                </a:solidFill>
                <a:latin typeface="Century Gothic" pitchFamily="34" charset="0"/>
              </a:rPr>
              <a:t>Resultados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375305043"/>
              </p:ext>
            </p:extLst>
          </p:nvPr>
        </p:nvGraphicFramePr>
        <p:xfrm>
          <a:off x="827584" y="1635646"/>
          <a:ext cx="7920880" cy="334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112121" y="4835723"/>
            <a:ext cx="2077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FONTE: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Elaborado por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71600" y="941988"/>
            <a:ext cx="7848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3763" indent="-893763"/>
            <a:r>
              <a:rPr lang="pt-BR" sz="1600" b="1" dirty="0" smtClean="0">
                <a:solidFill>
                  <a:srgbClr val="00314B"/>
                </a:solidFill>
                <a:latin typeface="+mj-lt"/>
              </a:rPr>
              <a:t>Gráfico 1: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Título do gráfico. Se possível, utilize gráficos, tabelas, quadros, figuras para apresentar resultados.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1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447</Words>
  <Application>Microsoft Office PowerPoint</Application>
  <PresentationFormat>Apresentação na tela (16:9)</PresentationFormat>
  <Paragraphs>73</Paragraphs>
  <Slides>13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Rockwell</vt:lpstr>
      <vt:lpstr>Calibri</vt:lpstr>
      <vt:lpstr>Century Gothic</vt:lpstr>
      <vt:lpstr>Tema do Office</vt:lpstr>
      <vt:lpstr>Apresentação do PowerPoint</vt:lpstr>
      <vt:lpstr>NOME COMPLETO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Defesas de TTC Formandos 2013   Ciências Contábeis FMF</dc:title>
  <dc:creator>Leia</dc:creator>
  <cp:lastModifiedBy>Erlison Soares Lima</cp:lastModifiedBy>
  <cp:revision>499</cp:revision>
  <dcterms:created xsi:type="dcterms:W3CDTF">2014-02-08T21:43:40Z</dcterms:created>
  <dcterms:modified xsi:type="dcterms:W3CDTF">2016-06-20T18:29:57Z</dcterms:modified>
</cp:coreProperties>
</file>