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2" r:id="rId1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>
        <p:scale>
          <a:sx n="100" d="100"/>
          <a:sy n="100" d="100"/>
        </p:scale>
        <p:origin x="-618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0F92A-45F2-4D5B-93CE-50752F92401E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9C5B-F074-4B03-82D5-0F962496C7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62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9C5B-F074-4B03-82D5-0F962496C72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21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9C5B-F074-4B03-82D5-0F962496C72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81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9C5B-F074-4B03-82D5-0F962496C72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13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9C5B-F074-4B03-82D5-0F962496C72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40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9C5B-F074-4B03-82D5-0F962496C72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38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9C5B-F074-4B03-82D5-0F962496C72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1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9C5B-F074-4B03-82D5-0F962496C72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21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8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60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7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18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22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67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56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0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13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22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775F-9B3B-4226-8D73-255D2D1DE0D8}" type="datetimeFigureOut">
              <a:rPr lang="pt-BR" smtClean="0"/>
              <a:t>20/06/2016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DE44-BC7B-4B81-B269-475A31E0A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8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27784" y="1275606"/>
            <a:ext cx="4316423" cy="2449388"/>
            <a:chOff x="2627784" y="1419622"/>
            <a:chExt cx="4316423" cy="2449388"/>
          </a:xfrm>
        </p:grpSpPr>
        <p:sp>
          <p:nvSpPr>
            <p:cNvPr id="7" name="Retângulo 6"/>
            <p:cNvSpPr/>
            <p:nvPr/>
          </p:nvSpPr>
          <p:spPr>
            <a:xfrm>
              <a:off x="2627784" y="1419622"/>
              <a:ext cx="1462260" cy="20162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4283968" y="2715766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EFERÊNCIA</a:t>
              </a:r>
              <a:endParaRPr lang="pt-BR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771800" y="1554927"/>
              <a:ext cx="1462260" cy="201622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771800" y="1427366"/>
              <a:ext cx="146226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283968" y="3015389"/>
              <a:ext cx="2435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.......................................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796136" y="3499678"/>
              <a:ext cx="11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latin typeface="Pristina" panose="03060402040406080204" pitchFamily="66" charset="0"/>
                </a:rPr>
                <a:t>Bibliográfica</a:t>
              </a:r>
              <a:endParaRPr lang="pt-BR" dirty="0">
                <a:latin typeface="Pristina" panose="03060402040406080204" pitchFamily="66" charset="0"/>
              </a:endParaRPr>
            </a:p>
          </p:txBody>
        </p:sp>
      </p:grpSp>
      <p:pic>
        <p:nvPicPr>
          <p:cNvPr id="15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08233"/>
            <a:ext cx="9144000" cy="635267"/>
          </a:xfrm>
          <a:prstGeom prst="rect">
            <a:avLst/>
          </a:prstGeom>
        </p:spPr>
      </p:pic>
      <p:pic>
        <p:nvPicPr>
          <p:cNvPr id="16" name="bolinhas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5833"/>
            <a:ext cx="9144000" cy="6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32048" y="3043706"/>
            <a:ext cx="5436096" cy="813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8675" y="1528445"/>
            <a:ext cx="5580112" cy="228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elementos essenciais são:  título, diretor, produtor, local, produtora, data e especificação do suporte em unidades fiscais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828040" algn="l"/>
              </a:tabLst>
            </a:pP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Exemplo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PERIGOS do uso de tóxicos. Produção de Jorge Ramos de Andrade. Coordenação de Maria Izabel Azevedo. São Paulo: CERAVI, 1983. 1 videocassete (30 min), VHS, son., color.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2762" y="558657"/>
            <a:ext cx="3201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IMAGENS EM MOVIMENTO</a:t>
            </a:r>
          </a:p>
          <a:p>
            <a:pPr lvl="0" algn="ctr"/>
            <a:r>
              <a:rPr lang="pt-BR" dirty="0" smtClean="0">
                <a:latin typeface="Pristina" panose="0306040204040608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 filmes, vídeos, entre outros)</a:t>
            </a:r>
            <a:endParaRPr lang="pt-BR" dirty="0">
              <a:latin typeface="Pristina" panose="0306040204040608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dirty="0" smtClean="0">
                <a:latin typeface="Pristina" panose="0306040204040608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2048" y="301983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............................................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2048" y="999997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.................................................................</a:t>
            </a:r>
            <a:endParaRPr lang="pt-BR" sz="1200" dirty="0"/>
          </a:p>
        </p:txBody>
      </p:sp>
      <p:pic>
        <p:nvPicPr>
          <p:cNvPr id="9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28771"/>
            <a:ext cx="9144000" cy="6352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91" y="1776219"/>
            <a:ext cx="2833521" cy="200370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98675" y="2139702"/>
            <a:ext cx="568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..............................................................................................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73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469"/>
            <a:ext cx="9144000" cy="63526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987574"/>
            <a:ext cx="8640960" cy="3672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55576" y="1131590"/>
            <a:ext cx="7776864" cy="269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 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</a:t>
            </a:r>
            <a:r>
              <a:rPr lang="pt-B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Menthor.com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ajudar a formatar as referencias do modo correto.</a:t>
            </a:r>
            <a:b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só se cadastrar, a ferramenta é de graça. Segue o link:</a:t>
            </a:r>
            <a:r>
              <a:rPr lang="pt-B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://menthor.co/login.php</a:t>
            </a:r>
            <a:endParaRPr lang="pt-BR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b="1" u="sng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4773" r="8412" b="4032"/>
          <a:stretch/>
        </p:blipFill>
        <p:spPr>
          <a:xfrm rot="264193">
            <a:off x="5450667" y="2424499"/>
            <a:ext cx="3759651" cy="23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446739" y="667923"/>
            <a:ext cx="2250522" cy="3025566"/>
            <a:chOff x="2385273" y="-708980"/>
            <a:chExt cx="4353280" cy="585248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7" t="49020" r="46027" b="37908"/>
            <a:stretch/>
          </p:blipFill>
          <p:spPr>
            <a:xfrm>
              <a:off x="4114799" y="2521324"/>
              <a:ext cx="820271" cy="672352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0" t="9804" r="40804" b="48627"/>
            <a:stretch/>
          </p:blipFill>
          <p:spPr>
            <a:xfrm>
              <a:off x="3610535" y="504265"/>
              <a:ext cx="1801906" cy="213808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273" y="-708980"/>
              <a:ext cx="4353280" cy="436085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6" t="6144" r="50515" b="71634"/>
            <a:stretch/>
          </p:blipFill>
          <p:spPr>
            <a:xfrm>
              <a:off x="3341593" y="316006"/>
              <a:ext cx="1183341" cy="1143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6" t="11111" r="36758" b="67843"/>
            <a:stretch/>
          </p:blipFill>
          <p:spPr>
            <a:xfrm>
              <a:off x="4659405" y="571500"/>
              <a:ext cx="1122829" cy="108248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8" t="32157" r="40411" b="50980"/>
            <a:stretch/>
          </p:blipFill>
          <p:spPr>
            <a:xfrm>
              <a:off x="4417359" y="1653988"/>
              <a:ext cx="1030943" cy="86733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23" t="26871" r="50662" b="53333"/>
            <a:stretch/>
          </p:blipFill>
          <p:spPr>
            <a:xfrm>
              <a:off x="3523129" y="1382091"/>
              <a:ext cx="988359" cy="101821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6" t="62092" r="36610"/>
            <a:stretch/>
          </p:blipFill>
          <p:spPr>
            <a:xfrm>
              <a:off x="3321424" y="3193676"/>
              <a:ext cx="2474258" cy="1949824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579329" y="4515966"/>
            <a:ext cx="79531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rgbClr val="F8F8F8"/>
                </a:solidFill>
                <a:latin typeface="Rockwell" pitchFamily="18" charset="0"/>
              </a:rPr>
              <a:t>Este modelo de apresentação foi elaborado pelos participantes do Projeto Sala de Criação, </a:t>
            </a:r>
          </a:p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rgbClr val="F8F8F8"/>
                </a:solidFill>
                <a:latin typeface="Rockwell" pitchFamily="18" charset="0"/>
              </a:rPr>
              <a:t>dos Programas Integrais 2016/1, do IFAM-Campus Manaus Centro.</a:t>
            </a:r>
            <a:endParaRPr lang="pt-BR" sz="1200" dirty="0">
              <a:solidFill>
                <a:srgbClr val="F8F8F8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87574"/>
            <a:ext cx="5040560" cy="3672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469"/>
            <a:ext cx="9144000" cy="63526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67544" y="1059582"/>
            <a:ext cx="4572000" cy="3447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vez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quando, bate aquela dúvida de 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colocar as referências no seu trabalho de conclusão de curso ou em suas apresentações de forma padrão.  Fazemos inúmeras vezes (às vezes de forma errada) e quase sempre esquecemos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egue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 apresentação alguns modelos de referência, conforme as normas da ABNT.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06" y="0"/>
            <a:ext cx="3450094" cy="5175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835696" cy="511256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06817" y="3363838"/>
            <a:ext cx="6211669" cy="1333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95536" y="339502"/>
            <a:ext cx="6984776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ATENÇÃO:</a:t>
            </a:r>
            <a:endParaRPr lang="pt-BR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essenciais de uma referência são: </a:t>
            </a:r>
            <a:endParaRPr lang="pt-BR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AUTOR(ES), 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Edição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local, editora e data de publicação.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9846" r="60923" b="58154"/>
          <a:stretch/>
        </p:blipFill>
        <p:spPr>
          <a:xfrm rot="706179">
            <a:off x="3229416" y="2234980"/>
            <a:ext cx="881546" cy="87593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55078" y="3506479"/>
            <a:ext cx="690968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 lembrar que </a:t>
            </a:r>
            <a:r>
              <a:rPr lang="pt-BR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autor citado no desenvolvimento </a:t>
            </a:r>
            <a:endParaRPr lang="pt-BR" dirty="0" smtClea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 </a:t>
            </a:r>
            <a:r>
              <a:rPr lang="pt-BR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conclusão </a:t>
            </a:r>
            <a:r>
              <a:rPr lang="pt-BR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curso, </a:t>
            </a:r>
            <a:endParaRPr lang="pt-BR" dirty="0" smtClean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obrigatoriamente aparecer nas referências.</a:t>
            </a:r>
            <a:endParaRPr lang="pt-BR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04082" y="469869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............................................................................................................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29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979712" y="1260012"/>
            <a:ext cx="5184576" cy="36724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19672" y="1293480"/>
            <a:ext cx="590465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pt-B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utoria </a:t>
            </a:r>
          </a:p>
          <a:p>
            <a:pPr algn="ctr"/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</a:p>
          <a:p>
            <a:pPr algn="ctr"/>
            <a:r>
              <a:rPr lang="pt-B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onografia no todo em meio eletrônico (online)</a:t>
            </a:r>
          </a:p>
          <a:p>
            <a:pPr algn="ctr"/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</a:p>
          <a:p>
            <a:pPr algn="ctr"/>
            <a:r>
              <a:rPr lang="pt-BR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 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monografia</a:t>
            </a:r>
          </a:p>
          <a:p>
            <a:pPr lvl="0" algn="ctr">
              <a:spcAft>
                <a:spcPts val="0"/>
              </a:spcAft>
            </a:pP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</a:p>
          <a:p>
            <a:pPr lvl="0" algn="ctr">
              <a:spcAft>
                <a:spcPts val="0"/>
              </a:spcAft>
            </a:pP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rtigo e/ou matéria de jornal</a:t>
            </a:r>
          </a:p>
          <a:p>
            <a:pPr lvl="0" algn="ctr">
              <a:spcAft>
                <a:spcPts val="0"/>
              </a:spcAft>
            </a:pP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</a:p>
          <a:p>
            <a:pPr lvl="0" algn="ctr">
              <a:spcAft>
                <a:spcPts val="0"/>
              </a:spcAft>
            </a:pP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magens em movimento (filmes, vídeos, entre outros)</a:t>
            </a:r>
            <a:endParaRPr lang="pt-BR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59730" y="51470"/>
            <a:ext cx="1752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..........................</a:t>
            </a:r>
            <a:r>
              <a:rPr lang="pt-BR" sz="2800" dirty="0"/>
              <a:t> </a:t>
            </a:r>
            <a:r>
              <a:rPr lang="pt-BR" sz="2000" dirty="0"/>
              <a:t>MODELOS </a:t>
            </a:r>
          </a:p>
          <a:p>
            <a:pPr algn="ctr"/>
            <a:r>
              <a:rPr lang="pt-BR" dirty="0">
                <a:latin typeface="Pristina" panose="03060402040406080204" pitchFamily="66" charset="0"/>
              </a:rPr>
              <a:t>de referências</a:t>
            </a:r>
            <a:endParaRPr lang="pt-BR" b="1" dirty="0">
              <a:latin typeface="Pristina" panose="03060402040406080204" pitchFamily="66" charset="0"/>
            </a:endParaRPr>
          </a:p>
          <a:p>
            <a:endParaRPr lang="pt-BR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3731738" y="924148"/>
            <a:ext cx="175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..........................</a:t>
            </a:r>
          </a:p>
        </p:txBody>
      </p:sp>
      <p:pic>
        <p:nvPicPr>
          <p:cNvPr id="12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835696" cy="5112568"/>
          </a:xfrm>
          <a:prstGeom prst="rect">
            <a:avLst/>
          </a:prstGeom>
        </p:spPr>
      </p:pic>
      <p:pic>
        <p:nvPicPr>
          <p:cNvPr id="13" name="bolinhas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56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23530" y="3579862"/>
            <a:ext cx="5616624" cy="624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21111"/>
            <a:ext cx="9144000" cy="635267"/>
          </a:xfrm>
          <a:prstGeom prst="rect">
            <a:avLst/>
          </a:prstGeom>
        </p:spPr>
      </p:pic>
      <p:pic>
        <p:nvPicPr>
          <p:cNvPr id="9" name="Picture 2" descr="C:\Users\01892855240\Desktop\o-crime-do-padre-amaro-eca-de-queiroz-13888-MLB235906927_2248-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0152"/>
            <a:ext cx="2232248" cy="37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23529" y="1023194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Um autor</a:t>
            </a:r>
            <a:endParaRPr lang="pt-BR" sz="1400" i="1" dirty="0" smtClean="0">
              <a:ea typeface="Times New Roman" panose="02020603050405020304" pitchFamily="18" charset="0"/>
            </a:endParaRPr>
          </a:p>
          <a:p>
            <a:pPr algn="just"/>
            <a:endParaRPr lang="pt-BR" sz="1400" i="1" u="sng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540000" algn="just"/>
            <a:r>
              <a:rPr lang="pt-BR" sz="14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Indica(m)-se o(s) autor(es) pelo último sobrenome, em letras maiúsculas, seguido(s) do(s) prenome(s) e outro(s) sobrenome(s), abreviados ou não.</a:t>
            </a:r>
            <a:endParaRPr lang="pt-BR" sz="1400" i="1" dirty="0" smtClean="0">
              <a:ea typeface="Times New Roman" panose="02020603050405020304" pitchFamily="18" charset="0"/>
            </a:endParaRPr>
          </a:p>
          <a:p>
            <a:endParaRPr lang="pt-BR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Exemplo</a:t>
            </a:r>
          </a:p>
          <a:p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QUEIRÓZ, E. </a:t>
            </a:r>
            <a:r>
              <a:rPr lang="pt-BR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crime do Padre Amaro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25. ed. Rio de Janeiro: Ediouro, 2000</a:t>
            </a:r>
            <a:r>
              <a:rPr lang="pt-BR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277 p.</a:t>
            </a:r>
            <a:endParaRPr lang="pt-B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90932" y="510520"/>
            <a:ext cx="959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Autoria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67544" y="710575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.....................</a:t>
            </a:r>
            <a:endParaRPr lang="pt-BR" sz="1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7544" y="372795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...................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5778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4931612" y="3204784"/>
            <a:ext cx="3847985" cy="999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23530" y="3204785"/>
            <a:ext cx="3847985" cy="999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55091" y="1063041"/>
            <a:ext cx="3816424" cy="395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Dois </a:t>
            </a:r>
            <a:r>
              <a:rPr lang="pt-BR" sz="1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ou três </a:t>
            </a:r>
            <a:r>
              <a:rPr lang="pt-BR" sz="14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autores</a:t>
            </a:r>
            <a:endParaRPr lang="pt-BR" sz="1400" i="1" dirty="0" smtClean="0">
              <a:ea typeface="Times New Roman" panose="02020603050405020304" pitchFamily="18" charset="0"/>
            </a:endParaRPr>
          </a:p>
          <a:p>
            <a:pPr algn="just"/>
            <a:endParaRPr lang="pt-BR" sz="1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pt-BR" sz="14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Quando houver dois ou três autores, os nomes devem ser separados por ponto-e-vírgula, seguido de espaço.</a:t>
            </a:r>
          </a:p>
          <a:p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Exemplo</a:t>
            </a:r>
          </a:p>
          <a:p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ADES, L.; KERBAUY, R. R. Obesidade: realidade e indignações. </a:t>
            </a:r>
            <a:r>
              <a:rPr lang="pt-BR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Psicologia USP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São Paulo, v. 13, n. 1, p. 197-216, 2002.</a:t>
            </a:r>
            <a:endParaRPr lang="pt-BR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91165" y="1078160"/>
            <a:ext cx="38884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Mais de três </a:t>
            </a:r>
            <a:r>
              <a:rPr lang="pt-BR" sz="1400" b="1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autores</a:t>
            </a:r>
          </a:p>
          <a:p>
            <a:endParaRPr lang="pt-BR" sz="14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pt-BR" sz="1400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Quando existirem mais de três autores, indica-se apenas o primeiro, acrescentando-se a expressão latina et al.</a:t>
            </a:r>
            <a:endParaRPr lang="pt-BR" sz="1400" i="1" dirty="0" smtClean="0">
              <a:latin typeface="+mj-lt"/>
              <a:ea typeface="Times New Roman" panose="02020603050405020304" pitchFamily="18" charset="0"/>
            </a:endParaRPr>
          </a:p>
          <a:p>
            <a:endParaRPr lang="es-ES_tradnl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_tradnl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_tradnl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_tradnl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Exemplo</a:t>
            </a:r>
          </a:p>
          <a:p>
            <a:pPr algn="just"/>
            <a:endParaRPr lang="pt-BR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PETERSON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, L. et al.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Improvement in quantity and quality of prevention measurement of toddler injuries and parental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interventions.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 Therapy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 New York, v. 33, n. 2, p. 271-297, 2002.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5400000">
            <a:off x="2246099" y="2118067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...........................................................................</a:t>
            </a:r>
          </a:p>
        </p:txBody>
      </p:sp>
      <p:pic>
        <p:nvPicPr>
          <p:cNvPr id="7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521111"/>
            <a:ext cx="9144000" cy="63526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0932" y="510520"/>
            <a:ext cx="959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Autoria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710575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.....................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67544" y="372795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...................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12354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32210" y="3683772"/>
            <a:ext cx="8361645" cy="5740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99958" y="1168484"/>
            <a:ext cx="4820114" cy="195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de obras consultadas online, é necessário apresentar os elementos </a:t>
            </a: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essenciais: 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utor(es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título, local, editora e data de publicação) e, além das informações do endereço eletrônico entre os sinais  &lt;&gt;, precedido da  expressão ‘Disponível em</a:t>
            </a: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:’ e 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‘acesso em</a:t>
            </a: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:’.</a:t>
            </a:r>
            <a:endParaRPr lang="pt-BR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não se recomenda referenciar material eletrônico de curta duração nas </a:t>
            </a:r>
            <a:r>
              <a:rPr lang="pt-B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</a:t>
            </a:r>
            <a:endParaRPr lang="pt-B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267494"/>
            <a:ext cx="324989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pt-BR" sz="2000" dirty="0" smtClean="0"/>
              <a:t>MONOGRAFIA </a:t>
            </a: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 TODO </a:t>
            </a:r>
          </a:p>
          <a:p>
            <a:pPr algn="ctr">
              <a:spcAft>
                <a:spcPts val="200"/>
              </a:spcAft>
            </a:pPr>
            <a:r>
              <a:rPr lang="pt-BR" sz="2000" dirty="0" smtClean="0">
                <a:latin typeface="Pristina" panose="0306040204040608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 meio eletrônico (</a:t>
            </a:r>
            <a:r>
              <a:rPr lang="pt-BR" sz="2000" i="1" dirty="0" smtClean="0">
                <a:latin typeface="Pristina" panose="0306040204040608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online)</a:t>
            </a:r>
            <a:endParaRPr lang="pt-BR" sz="2000" dirty="0">
              <a:latin typeface="Pristina" panose="0306040204040608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782583"/>
            <a:ext cx="28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....................................................................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323528" y="24274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...............................................</a:t>
            </a:r>
            <a:endParaRPr lang="pt-BR" dirty="0"/>
          </a:p>
        </p:txBody>
      </p:sp>
      <p:pic>
        <p:nvPicPr>
          <p:cNvPr id="6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494916"/>
            <a:ext cx="9144000" cy="63526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4877" y="3400104"/>
            <a:ext cx="840775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Exemplo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ALVES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Castro. </a:t>
            </a:r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Navio Negreiro. 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[SI]: Virtual Books, 2000. Disponível: &lt;http://www.terra.com.br/ 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virtualbooks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freebook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/Lport2/navionegreiro.htm&gt;. Acesso em: 15 abr. 2016.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r="54272" b="10741"/>
          <a:stretch/>
        </p:blipFill>
        <p:spPr>
          <a:xfrm>
            <a:off x="5364088" y="1065808"/>
            <a:ext cx="3429767" cy="261796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95536" y="2284114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.................................................................................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91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11058"/>
            <a:ext cx="1835696" cy="5112568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688770" y="2762325"/>
            <a:ext cx="6331502" cy="836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11560" y="1316256"/>
            <a:ext cx="6408712" cy="228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essenciais são: </a:t>
            </a: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autor(es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título da parte, seguidos as expressão “In.”, e da referência  completa da </a:t>
            </a: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monografia 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todo. No final da referência, deve-se informar a paginação ou outra forma de individualizar a parte da referência.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28040" algn="l"/>
              </a:tabLst>
            </a:pPr>
            <a:endParaRPr lang="pt-BR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828040" algn="l"/>
              </a:tabLst>
            </a:pPr>
            <a:r>
              <a:rPr lang="pt-BR" sz="12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Exemplo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ROMANO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Giovanni. Imagens da juventude na era moderna.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In: LEVI, G.; SCHMIDT, J. (Org.).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História dos jovens 2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época contemporânea. São Paulo: Companhia das Letras, 1996. p. 7-16.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413251"/>
            <a:ext cx="1761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latin typeface="Pristina" panose="0306040204040608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Parte de</a:t>
            </a:r>
          </a:p>
          <a:p>
            <a:pPr lvl="0" algn="ctr"/>
            <a:r>
              <a:rPr lang="pt-BR" dirty="0" smtClean="0">
                <a:latin typeface="Pristina" panose="0306040204040608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MONOGRAFIA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56577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........................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854591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.....................................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99992" y="3976316"/>
            <a:ext cx="2215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Pristina" panose="03060402040406080204" pitchFamily="66" charset="0"/>
              </a:rPr>
              <a:t>Monografia</a:t>
            </a:r>
            <a:endParaRPr lang="pt-BR" dirty="0">
              <a:latin typeface="Pristina" panose="03060402040406080204" pitchFamily="66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499992" y="4731990"/>
            <a:ext cx="2088232" cy="72008"/>
            <a:chOff x="4499992" y="4443958"/>
            <a:chExt cx="2088232" cy="72008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4541958" y="4443958"/>
              <a:ext cx="204626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4499992" y="4443958"/>
              <a:ext cx="2088232" cy="720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7" r="40519"/>
          <a:stretch/>
        </p:blipFill>
        <p:spPr>
          <a:xfrm rot="20636975">
            <a:off x="1603041" y="5022963"/>
            <a:ext cx="5535674" cy="200722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7" r="40519"/>
          <a:stretch/>
        </p:blipFill>
        <p:spPr>
          <a:xfrm rot="21289725">
            <a:off x="-1334385" y="3800387"/>
            <a:ext cx="5535674" cy="2007224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611560" y="211365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............................................................................................................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86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827E-6 L -0.25 -4.93827E-6 " pathEditMode="relative" rAng="0" ptsTypes="AA">
                                      <p:cBhvr>
                                        <p:cTn id="1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64 -4.93827E-6 L -0.25364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08274" y="3507854"/>
            <a:ext cx="640871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23530" y="4443958"/>
            <a:ext cx="6408710" cy="432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bolinhas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123728" cy="51125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31953" y="1707654"/>
            <a:ext cx="6485201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essenciais são: autor(es) (se houver), título, título do jornal, local de publicação, data de publicação, seção, caderno ou parte do jornal e a paginação </a:t>
            </a:r>
            <a:r>
              <a:rPr lang="pt-BR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correspondente. Quando não houver seção, caderno ou parte, a paginação do artigo ou matéria precede a data.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828040" algn="l"/>
              </a:tabLst>
            </a:pP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Exemplo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LEAL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L. N. MP fiscaliza com autonomia total.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Jornal do Brasil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Rio de Janeiro, p. 3, 25 abr. 1999</a:t>
            </a: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828040" algn="l"/>
              </a:tabLst>
            </a:pP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Exemplo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PAIVA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Anabela. Trincheira musical: músico dá lições de cidadania em forma de samba para crianças e adolescentes. </a:t>
            </a: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Jornal do Brasil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Rio de Janeiro, p. 2, 12 jan. 2002.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35317"/>
            <a:ext cx="1761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ARTIGO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Pristina" panose="0306040204040608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e/ou matéria</a:t>
            </a:r>
            <a:endParaRPr lang="pt-BR" dirty="0">
              <a:latin typeface="Pristina" panose="0306040204040608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JORNAL</a:t>
            </a:r>
          </a:p>
          <a:p>
            <a:pPr lvl="0" algn="ctr"/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78643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........................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5698" y="1142623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....................................</a:t>
            </a:r>
            <a:endParaRPr lang="pt-BR" sz="1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13951" r="37948" b="10741"/>
          <a:stretch/>
        </p:blipFill>
        <p:spPr>
          <a:xfrm>
            <a:off x="4716016" y="225275"/>
            <a:ext cx="1766900" cy="127100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08274" y="2715766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..............................................................................................................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1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3_BOLINHAS.JPG"/>
  <p:tag name="PXPSD_PNGPATH" val="C:\USERS\SARAH.AIME\DESKTOP\PPT\TEMP\"/>
  <p:tag name="PXPSD_PNGFILENAME" val="TELA_03_BOLINHAS.JPG"/>
  <p:tag name="PXPSD_LAYERNAME" val="bolinhas"/>
  <p:tag name="PXPSD_PSDPATH" val="S:\Clientes Ativos\SMARTalk\03_Template\Template Mobilee\Telas\"/>
  <p:tag name="PXPSD_PSDFILENAME" val="tela_03.psd"/>
  <p:tag name="PXPSD_PSDSOURCE" val="S:\Clientes Ativos\SMARTalk\03_Template\Template Mobilee\Telas\tela_03.psd"/>
  <p:tag name=" PXPSD_PSDSOURCELAY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4_BOLINHAS.JPG"/>
  <p:tag name="PXPSD_PNGPATH" val="C:\USERS\SARAH.AIME\DESKTOP\PPT\TEMP\"/>
  <p:tag name="PXPSD_PNGFILENAME" val="TELA_04_BOLINHAS.JPG"/>
  <p:tag name="PXPSD_LAYERNAME" val="bolinhas"/>
  <p:tag name="PXPSD_PSDPATH" val="S:\Clientes Ativos\SMARTalk\03_Template\Template Mobilee\Telas\"/>
  <p:tag name="PXPSD_PSDFILENAME" val="tela_04.psd"/>
  <p:tag name="PXPSD_PSDSOURCE" val="S:\Clientes Ativos\SMARTalk\03_Template\Template Mobilee\Telas\tela_04.psd"/>
  <p:tag name=" PXPSD_PSDSOURCELAY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4_BOLINHAS.JPG"/>
  <p:tag name="PXPSD_PNGPATH" val="C:\USERS\SARAH.AIME\DESKTOP\PPT\TEMP\"/>
  <p:tag name="PXPSD_PNGFILENAME" val="TELA_04_BOLINHAS.JPG"/>
  <p:tag name="PXPSD_LAYERNAME" val="bolinhas"/>
  <p:tag name="PXPSD_PSDPATH" val="S:\Clientes Ativos\SMARTalk\03_Template\Template Mobilee\Telas\"/>
  <p:tag name="PXPSD_PSDFILENAME" val="tela_04.psd"/>
  <p:tag name="PXPSD_PSDSOURCE" val="S:\Clientes Ativos\SMARTalk\03_Template\Template Mobilee\Telas\tela_04.psd"/>
  <p:tag name=" PXPSD_PSDSOURCELAY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3_BOLINHAS.JPG"/>
  <p:tag name="PXPSD_PNGPATH" val="C:\USERS\SARAH.AIME\DESKTOP\PPT\TEMP\"/>
  <p:tag name="PXPSD_PNGFILENAME" val="TELA_03_BOLINHAS.JPG"/>
  <p:tag name="PXPSD_LAYERNAME" val="bolinhas"/>
  <p:tag name="PXPSD_PSDPATH" val="S:\Clientes Ativos\SMARTalk\03_Template\Template Mobilee\Telas\"/>
  <p:tag name="PXPSD_PSDFILENAME" val="tela_03.psd"/>
  <p:tag name="PXPSD_PSDSOURCE" val="S:\Clientes Ativos\SMARTalk\03_Template\Template Mobilee\Telas\tela_03.psd"/>
  <p:tag name=" PXPSD_PSDSOURCELAY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3_BOLINHAS.JPG"/>
  <p:tag name="PXPSD_PNGPATH" val="C:\USERS\SARAH.AIME\DESKTOP\PPT\TEMP\"/>
  <p:tag name="PXPSD_PNGFILENAME" val="TELA_03_BOLINHAS.JPG"/>
  <p:tag name="PXPSD_LAYERNAME" val="bolinhas"/>
  <p:tag name="PXPSD_PSDPATH" val="S:\Clientes Ativos\SMARTalk\03_Template\Template Mobilee\Telas\"/>
  <p:tag name="PXPSD_PSDFILENAME" val="tela_03.psd"/>
  <p:tag name="PXPSD_PSDSOURCE" val="S:\Clientes Ativos\SMARTalk\03_Template\Template Mobilee\Telas\tela_03.psd"/>
  <p:tag name=" PXPSD_PSDSOURCELAY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3_BOLINHAS.JPG"/>
  <p:tag name="PXPSD_PNGPATH" val="C:\USERS\SARAH.AIME\DESKTOP\PPT\TEMP\"/>
  <p:tag name="PXPSD_PNGFILENAME" val="TELA_03_BOLINHAS.JPG"/>
  <p:tag name="PXPSD_LAYERNAME" val="bolinhas"/>
  <p:tag name="PXPSD_PSDPATH" val="S:\Clientes Ativos\SMARTalk\03_Template\Template Mobilee\Telas\"/>
  <p:tag name="PXPSD_PSDFILENAME" val="tela_03.psd"/>
  <p:tag name="PXPSD_PSDSOURCE" val="S:\Clientes Ativos\SMARTalk\03_Template\Template Mobilee\Telas\tela_03.psd"/>
  <p:tag name=" PXPSD_PSDSOURCELAY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3_BOLINHAS.JPG"/>
  <p:tag name="PXPSD_PNGPATH" val="C:\USERS\SARAH.AIME\DESKTOP\PPT\TEMP\"/>
  <p:tag name="PXPSD_PNGFILENAME" val="TELA_03_BOLINHAS.JPG"/>
  <p:tag name="PXPSD_LAYERNAME" val="bolinhas"/>
  <p:tag name="PXPSD_PSDPATH" val="S:\Clientes Ativos\SMARTalk\03_Template\Template Mobilee\Telas\"/>
  <p:tag name="PXPSD_PSDFILENAME" val="tela_03.psd"/>
  <p:tag name="PXPSD_PSDSOURCE" val="S:\Clientes Ativos\SMARTalk\03_Template\Template Mobilee\Telas\tela_03.psd"/>
  <p:tag name=" PXPSD_PSDSOURCELAY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4_BOLINHAS.JPG"/>
  <p:tag name="PXPSD_PNGPATH" val="C:\USERS\SARAH.AIME\DESKTOP\PPT\TEMP\"/>
  <p:tag name="PXPSD_PNGFILENAME" val="TELA_04_BOLINHAS.JPG"/>
  <p:tag name="PXPSD_LAYERNAME" val="bolinhas"/>
  <p:tag name="PXPSD_PSDPATH" val="S:\Clientes Ativos\SMARTalk\03_Template\Template Mobilee\Telas\"/>
  <p:tag name="PXPSD_PSDFILENAME" val="tela_04.psd"/>
  <p:tag name="PXPSD_PSDSOURCE" val="S:\Clientes Ativos\SMARTalk\03_Template\Template Mobilee\Telas\tela_04.psd"/>
  <p:tag name=" PXPSD_PSDSOURCELAY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4_BOLINHAS.JPG"/>
  <p:tag name="PXPSD_PNGPATH" val="C:\USERS\SARAH.AIME\DESKTOP\PPT\TEMP\"/>
  <p:tag name="PXPSD_PNGFILENAME" val="TELA_04_BOLINHAS.JPG"/>
  <p:tag name="PXPSD_LAYERNAME" val="bolinhas"/>
  <p:tag name="PXPSD_PSDPATH" val="S:\Clientes Ativos\SMARTalk\03_Template\Template Mobilee\Telas\"/>
  <p:tag name="PXPSD_PSDFILENAME" val="tela_04.psd"/>
  <p:tag name="PXPSD_PSDSOURCE" val="S:\Clientes Ativos\SMARTalk\03_Template\Template Mobilee\Telas\tela_04.psd"/>
  <p:tag name=" PXPSD_PSDSOURCELAY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4_BOLINHAS.JPG"/>
  <p:tag name="PXPSD_PNGPATH" val="C:\USERS\SARAH.AIME\DESKTOP\PPT\TEMP\"/>
  <p:tag name="PXPSD_PNGFILENAME" val="TELA_04_BOLINHAS.JPG"/>
  <p:tag name="PXPSD_LAYERNAME" val="bolinhas"/>
  <p:tag name="PXPSD_PSDPATH" val="S:\Clientes Ativos\SMARTalk\03_Template\Template Mobilee\Telas\"/>
  <p:tag name="PXPSD_PSDFILENAME" val="tela_04.psd"/>
  <p:tag name="PXPSD_PSDSOURCE" val="S:\Clientes Ativos\SMARTalk\03_Template\Template Mobilee\Telas\tela_04.psd"/>
  <p:tag name=" PXPSD_PSDSOURCELAY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3_BOLINHAS.JPG"/>
  <p:tag name="PXPSD_PNGPATH" val="C:\USERS\SARAH.AIME\DESKTOP\PPT\TEMP\"/>
  <p:tag name="PXPSD_PNGFILENAME" val="TELA_03_BOLINHAS.JPG"/>
  <p:tag name="PXPSD_LAYERNAME" val="bolinhas"/>
  <p:tag name="PXPSD_PSDPATH" val="S:\Clientes Ativos\SMARTalk\03_Template\Template Mobilee\Telas\"/>
  <p:tag name="PXPSD_PSDFILENAME" val="tela_03.psd"/>
  <p:tag name="PXPSD_PSDSOURCE" val="S:\Clientes Ativos\SMARTalk\03_Template\Template Mobilee\Telas\tela_03.psd"/>
  <p:tag name=" PXPSD_PSDSOURCELAY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3_BOLINHAS.JPG"/>
  <p:tag name="PXPSD_PNGPATH" val="C:\USERS\SARAH.AIME\DESKTOP\PPT\TEMP\"/>
  <p:tag name="PXPSD_PNGFILENAME" val="TELA_03_BOLINHAS.JPG"/>
  <p:tag name="PXPSD_LAYERNAME" val="bolinhas"/>
  <p:tag name="PXPSD_PSDPATH" val="S:\Clientes Ativos\SMARTalk\03_Template\Template Mobilee\Telas\"/>
  <p:tag name="PXPSD_PSDFILENAME" val="tela_03.psd"/>
  <p:tag name="PXPSD_PSDSOURCE" val="S:\Clientes Ativos\SMARTalk\03_Template\Template Mobilee\Telas\tela_03.psd"/>
  <p:tag name=" PXPSD_PSDSOURCELAY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SARAH.AIME\DESKTOP\PPT\TEMP\TELA_03_BOLINHAS.JPG"/>
  <p:tag name="PXPSD_PNGPATH" val="C:\USERS\SARAH.AIME\DESKTOP\PPT\TEMP\"/>
  <p:tag name="PXPSD_PNGFILENAME" val="TELA_03_BOLINHAS.JPG"/>
  <p:tag name="PXPSD_LAYERNAME" val="bolinhas"/>
  <p:tag name="PXPSD_PSDPATH" val="S:\Clientes Ativos\SMARTalk\03_Template\Template Mobilee\Telas\"/>
  <p:tag name="PXPSD_PSDFILENAME" val="tela_03.psd"/>
  <p:tag name="PXPSD_PSDSOURCE" val="S:\Clientes Ativos\SMARTalk\03_Template\Template Mobilee\Telas\tela_03.psd"/>
  <p:tag name=" PXPSD_PSDSOURCELAYER" val="4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558</Words>
  <Application>Microsoft Office PowerPoint</Application>
  <PresentationFormat>Apresentação na tela (16:9)</PresentationFormat>
  <Paragraphs>120</Paragraphs>
  <Slides>12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Melgueiro Ramos</dc:creator>
  <cp:lastModifiedBy>Erlison Soares Lima</cp:lastModifiedBy>
  <cp:revision>48</cp:revision>
  <dcterms:created xsi:type="dcterms:W3CDTF">2016-04-22T21:20:56Z</dcterms:created>
  <dcterms:modified xsi:type="dcterms:W3CDTF">2016-06-20T18:24:19Z</dcterms:modified>
</cp:coreProperties>
</file>