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7556500" cy="10699750"/>
  <p:notesSz cx="6889750" cy="96710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72" d="100"/>
          <a:sy n="72" d="100"/>
        </p:scale>
        <p:origin x="304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7134" cy="5984875"/>
          </a:xfrm>
          <a:custGeom>
            <a:avLst/>
            <a:gdLst/>
            <a:ahLst/>
            <a:cxnLst/>
            <a:rect l="l" t="t" r="r" b="b"/>
            <a:pathLst>
              <a:path w="7557134" h="5984875">
                <a:moveTo>
                  <a:pt x="0" y="5984351"/>
                </a:moveTo>
                <a:lnTo>
                  <a:pt x="7556509" y="5984351"/>
                </a:lnTo>
                <a:lnTo>
                  <a:pt x="7556509" y="0"/>
                </a:lnTo>
                <a:lnTo>
                  <a:pt x="0" y="0"/>
                </a:lnTo>
                <a:lnTo>
                  <a:pt x="0" y="5984351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984351"/>
            <a:ext cx="7557134" cy="1104265"/>
          </a:xfrm>
          <a:custGeom>
            <a:avLst/>
            <a:gdLst/>
            <a:ahLst/>
            <a:cxnLst/>
            <a:rect l="l" t="t" r="r" b="b"/>
            <a:pathLst>
              <a:path w="7557134" h="1104265">
                <a:moveTo>
                  <a:pt x="7556509" y="1103973"/>
                </a:moveTo>
                <a:lnTo>
                  <a:pt x="0" y="1103973"/>
                </a:lnTo>
                <a:lnTo>
                  <a:pt x="0" y="0"/>
                </a:lnTo>
                <a:lnTo>
                  <a:pt x="7556509" y="0"/>
                </a:lnTo>
                <a:lnTo>
                  <a:pt x="7556509" y="11039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7090074"/>
            <a:ext cx="7557134" cy="3597910"/>
          </a:xfrm>
          <a:custGeom>
            <a:avLst/>
            <a:gdLst/>
            <a:ahLst/>
            <a:cxnLst/>
            <a:rect l="l" t="t" r="r" b="b"/>
            <a:pathLst>
              <a:path w="7557134" h="3597909">
                <a:moveTo>
                  <a:pt x="7556509" y="3597431"/>
                </a:moveTo>
                <a:lnTo>
                  <a:pt x="0" y="3597431"/>
                </a:lnTo>
                <a:lnTo>
                  <a:pt x="0" y="0"/>
                </a:lnTo>
                <a:lnTo>
                  <a:pt x="7556509" y="0"/>
                </a:lnTo>
                <a:lnTo>
                  <a:pt x="7556509" y="3597431"/>
                </a:lnTo>
                <a:close/>
              </a:path>
            </a:pathLst>
          </a:custGeom>
          <a:solidFill>
            <a:srgbClr val="188F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709952" y="3887053"/>
            <a:ext cx="2084222" cy="25220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754136" y="4790876"/>
            <a:ext cx="1379966" cy="18558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55364" y="6367104"/>
            <a:ext cx="763905" cy="253365"/>
          </a:xfrm>
          <a:custGeom>
            <a:avLst/>
            <a:gdLst/>
            <a:ahLst/>
            <a:cxnLst/>
            <a:rect l="l" t="t" r="r" b="b"/>
            <a:pathLst>
              <a:path w="763905" h="253365">
                <a:moveTo>
                  <a:pt x="591723" y="252755"/>
                </a:moveTo>
                <a:lnTo>
                  <a:pt x="579744" y="252755"/>
                </a:lnTo>
                <a:lnTo>
                  <a:pt x="573008" y="249768"/>
                </a:lnTo>
                <a:lnTo>
                  <a:pt x="568515" y="243032"/>
                </a:lnTo>
                <a:lnTo>
                  <a:pt x="565135" y="234641"/>
                </a:lnTo>
                <a:lnTo>
                  <a:pt x="565053" y="225898"/>
                </a:lnTo>
                <a:lnTo>
                  <a:pt x="568200" y="217859"/>
                </a:lnTo>
                <a:lnTo>
                  <a:pt x="574505" y="211576"/>
                </a:lnTo>
                <a:lnTo>
                  <a:pt x="668088" y="148696"/>
                </a:lnTo>
                <a:lnTo>
                  <a:pt x="0" y="148696"/>
                </a:lnTo>
                <a:lnTo>
                  <a:pt x="0" y="103769"/>
                </a:lnTo>
                <a:lnTo>
                  <a:pt x="668088" y="103769"/>
                </a:lnTo>
                <a:lnTo>
                  <a:pt x="574505" y="40888"/>
                </a:lnTo>
                <a:lnTo>
                  <a:pt x="568200" y="34285"/>
                </a:lnTo>
                <a:lnTo>
                  <a:pt x="565053" y="26281"/>
                </a:lnTo>
                <a:lnTo>
                  <a:pt x="565135" y="17717"/>
                </a:lnTo>
                <a:lnTo>
                  <a:pt x="568515" y="9433"/>
                </a:lnTo>
                <a:lnTo>
                  <a:pt x="575113" y="3142"/>
                </a:lnTo>
                <a:lnTo>
                  <a:pt x="583115" y="0"/>
                </a:lnTo>
                <a:lnTo>
                  <a:pt x="591677" y="80"/>
                </a:lnTo>
                <a:lnTo>
                  <a:pt x="599959" y="3459"/>
                </a:lnTo>
                <a:lnTo>
                  <a:pt x="760923" y="111998"/>
                </a:lnTo>
                <a:lnTo>
                  <a:pt x="763638" y="116883"/>
                </a:lnTo>
                <a:lnTo>
                  <a:pt x="763638" y="135582"/>
                </a:lnTo>
                <a:lnTo>
                  <a:pt x="760923" y="140467"/>
                </a:lnTo>
                <a:lnTo>
                  <a:pt x="754934" y="144947"/>
                </a:lnTo>
                <a:lnTo>
                  <a:pt x="599959" y="249006"/>
                </a:lnTo>
                <a:lnTo>
                  <a:pt x="596216" y="251261"/>
                </a:lnTo>
                <a:lnTo>
                  <a:pt x="591723" y="252755"/>
                </a:lnTo>
                <a:close/>
              </a:path>
            </a:pathLst>
          </a:custGeom>
          <a:solidFill>
            <a:srgbClr val="188F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624346" y="1188768"/>
            <a:ext cx="2303114" cy="6852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664" y="4179998"/>
            <a:ext cx="6071170" cy="17043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90"/>
              </a:lnSpc>
            </a:pPr>
            <a:r>
              <a:rPr spc="-20" dirty="0"/>
              <a:t>Dias </a:t>
            </a:r>
            <a:r>
              <a:rPr spc="10" dirty="0"/>
              <a:t>Letivos:</a:t>
            </a:r>
            <a:r>
              <a:rPr spc="-60" dirty="0"/>
              <a:t> </a:t>
            </a:r>
            <a:r>
              <a:rPr spc="45" dirty="0"/>
              <a:t>15</a:t>
            </a:r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/>
              <a:t>Total </a:t>
            </a:r>
            <a:r>
              <a:rPr spc="35" dirty="0"/>
              <a:t>1ª </a:t>
            </a:r>
            <a:r>
              <a:rPr dirty="0"/>
              <a:t>etapa: </a:t>
            </a:r>
            <a:r>
              <a:rPr spc="45" dirty="0"/>
              <a:t>15  </a:t>
            </a:r>
            <a:r>
              <a:rPr spc="5" dirty="0"/>
              <a:t>Total </a:t>
            </a:r>
            <a:r>
              <a:rPr spc="25" dirty="0"/>
              <a:t>1° </a:t>
            </a:r>
            <a:r>
              <a:rPr spc="15" dirty="0"/>
              <a:t>semestre:</a:t>
            </a:r>
            <a:r>
              <a:rPr spc="-195" dirty="0"/>
              <a:t> </a:t>
            </a:r>
            <a:r>
              <a:rPr spc="45" dirty="0"/>
              <a:t>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rgbClr val="24135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90"/>
              </a:lnSpc>
            </a:pPr>
            <a:r>
              <a:rPr spc="-20" dirty="0"/>
              <a:t>Dias </a:t>
            </a:r>
            <a:r>
              <a:rPr spc="10" dirty="0"/>
              <a:t>Letivos:</a:t>
            </a:r>
            <a:r>
              <a:rPr spc="-60" dirty="0"/>
              <a:t> </a:t>
            </a:r>
            <a:r>
              <a:rPr spc="45" dirty="0"/>
              <a:t>15</a:t>
            </a:r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/>
              <a:t>Total </a:t>
            </a:r>
            <a:r>
              <a:rPr spc="35" dirty="0"/>
              <a:t>1ª </a:t>
            </a:r>
            <a:r>
              <a:rPr dirty="0"/>
              <a:t>etapa: </a:t>
            </a:r>
            <a:r>
              <a:rPr spc="45" dirty="0"/>
              <a:t>15  </a:t>
            </a:r>
            <a:r>
              <a:rPr spc="5" dirty="0"/>
              <a:t>Total </a:t>
            </a:r>
            <a:r>
              <a:rPr spc="25" dirty="0"/>
              <a:t>1° </a:t>
            </a:r>
            <a:r>
              <a:rPr spc="15" dirty="0"/>
              <a:t>semestre:</a:t>
            </a:r>
            <a:r>
              <a:rPr spc="-195" dirty="0"/>
              <a:t> </a:t>
            </a:r>
            <a:r>
              <a:rPr spc="45" dirty="0"/>
              <a:t>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rgbClr val="24135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90"/>
              </a:lnSpc>
            </a:pPr>
            <a:r>
              <a:rPr spc="-20" dirty="0"/>
              <a:t>Dias </a:t>
            </a:r>
            <a:r>
              <a:rPr spc="10" dirty="0"/>
              <a:t>Letivos:</a:t>
            </a:r>
            <a:r>
              <a:rPr spc="-60" dirty="0"/>
              <a:t> </a:t>
            </a:r>
            <a:r>
              <a:rPr spc="45" dirty="0"/>
              <a:t>15</a:t>
            </a:r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/>
              <a:t>Total </a:t>
            </a:r>
            <a:r>
              <a:rPr spc="35" dirty="0"/>
              <a:t>1ª </a:t>
            </a:r>
            <a:r>
              <a:rPr dirty="0"/>
              <a:t>etapa: </a:t>
            </a:r>
            <a:r>
              <a:rPr spc="45" dirty="0"/>
              <a:t>15  </a:t>
            </a:r>
            <a:r>
              <a:rPr spc="5" dirty="0"/>
              <a:t>Total </a:t>
            </a:r>
            <a:r>
              <a:rPr spc="25" dirty="0"/>
              <a:t>1° </a:t>
            </a:r>
            <a:r>
              <a:rPr spc="15" dirty="0"/>
              <a:t>semestre:</a:t>
            </a:r>
            <a:r>
              <a:rPr spc="-195" dirty="0"/>
              <a:t> </a:t>
            </a:r>
            <a:r>
              <a:rPr spc="45" dirty="0"/>
              <a:t>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rgbClr val="24135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90"/>
              </a:lnSpc>
            </a:pPr>
            <a:r>
              <a:rPr spc="-20" dirty="0"/>
              <a:t>Dias </a:t>
            </a:r>
            <a:r>
              <a:rPr spc="10" dirty="0"/>
              <a:t>Letivos:</a:t>
            </a:r>
            <a:r>
              <a:rPr spc="-60" dirty="0"/>
              <a:t> </a:t>
            </a:r>
            <a:r>
              <a:rPr spc="45" dirty="0"/>
              <a:t>15</a:t>
            </a:r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/>
              <a:t>Total </a:t>
            </a:r>
            <a:r>
              <a:rPr spc="35" dirty="0"/>
              <a:t>1ª </a:t>
            </a:r>
            <a:r>
              <a:rPr dirty="0"/>
              <a:t>etapa: </a:t>
            </a:r>
            <a:r>
              <a:rPr spc="45" dirty="0"/>
              <a:t>15  </a:t>
            </a:r>
            <a:r>
              <a:rPr spc="5" dirty="0"/>
              <a:t>Total </a:t>
            </a:r>
            <a:r>
              <a:rPr spc="25" dirty="0"/>
              <a:t>1° </a:t>
            </a:r>
            <a:r>
              <a:rPr spc="15" dirty="0"/>
              <a:t>semestre:</a:t>
            </a:r>
            <a:r>
              <a:rPr spc="-195" dirty="0"/>
              <a:t> </a:t>
            </a:r>
            <a:r>
              <a:rPr spc="45" dirty="0"/>
              <a:t>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90"/>
              </a:lnSpc>
            </a:pPr>
            <a:r>
              <a:rPr spc="-20" dirty="0"/>
              <a:t>Dias </a:t>
            </a:r>
            <a:r>
              <a:rPr spc="10" dirty="0"/>
              <a:t>Letivos:</a:t>
            </a:r>
            <a:r>
              <a:rPr spc="-60" dirty="0"/>
              <a:t> </a:t>
            </a:r>
            <a:r>
              <a:rPr spc="45" dirty="0"/>
              <a:t>15</a:t>
            </a:r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/>
              <a:t>Total </a:t>
            </a:r>
            <a:r>
              <a:rPr spc="35" dirty="0"/>
              <a:t>1ª </a:t>
            </a:r>
            <a:r>
              <a:rPr dirty="0"/>
              <a:t>etapa: </a:t>
            </a:r>
            <a:r>
              <a:rPr spc="45" dirty="0"/>
              <a:t>15  </a:t>
            </a:r>
            <a:r>
              <a:rPr spc="5" dirty="0"/>
              <a:t>Total </a:t>
            </a:r>
            <a:r>
              <a:rPr spc="25" dirty="0"/>
              <a:t>1° </a:t>
            </a:r>
            <a:r>
              <a:rPr spc="15" dirty="0"/>
              <a:t>semestre:</a:t>
            </a:r>
            <a:r>
              <a:rPr spc="-195" dirty="0"/>
              <a:t> </a:t>
            </a:r>
            <a:r>
              <a:rPr spc="45" dirty="0"/>
              <a:t>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7134" cy="1082040"/>
          </a:xfrm>
          <a:custGeom>
            <a:avLst/>
            <a:gdLst/>
            <a:ahLst/>
            <a:cxnLst/>
            <a:rect l="l" t="t" r="r" b="b"/>
            <a:pathLst>
              <a:path w="7557134" h="1082040">
                <a:moveTo>
                  <a:pt x="0" y="1081820"/>
                </a:moveTo>
                <a:lnTo>
                  <a:pt x="7556509" y="1081820"/>
                </a:lnTo>
                <a:lnTo>
                  <a:pt x="7556509" y="0"/>
                </a:lnTo>
                <a:lnTo>
                  <a:pt x="0" y="0"/>
                </a:lnTo>
                <a:lnTo>
                  <a:pt x="0" y="108182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472013"/>
            <a:ext cx="7557134" cy="9215755"/>
          </a:xfrm>
          <a:custGeom>
            <a:avLst/>
            <a:gdLst/>
            <a:ahLst/>
            <a:cxnLst/>
            <a:rect l="l" t="t" r="r" b="b"/>
            <a:pathLst>
              <a:path w="7557134" h="9215755">
                <a:moveTo>
                  <a:pt x="0" y="9215590"/>
                </a:moveTo>
                <a:lnTo>
                  <a:pt x="7556509" y="9215590"/>
                </a:lnTo>
                <a:lnTo>
                  <a:pt x="7556509" y="0"/>
                </a:lnTo>
                <a:lnTo>
                  <a:pt x="0" y="0"/>
                </a:lnTo>
                <a:lnTo>
                  <a:pt x="0" y="921559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1081817"/>
            <a:ext cx="7556500" cy="390525"/>
          </a:xfrm>
          <a:custGeom>
            <a:avLst/>
            <a:gdLst/>
            <a:ahLst/>
            <a:cxnLst/>
            <a:rect l="l" t="t" r="r" b="b"/>
            <a:pathLst>
              <a:path w="7556500" h="390525">
                <a:moveTo>
                  <a:pt x="0" y="390195"/>
                </a:moveTo>
                <a:lnTo>
                  <a:pt x="0" y="0"/>
                </a:lnTo>
                <a:lnTo>
                  <a:pt x="7555991" y="0"/>
                </a:lnTo>
                <a:lnTo>
                  <a:pt x="7555991" y="390195"/>
                </a:lnTo>
                <a:lnTo>
                  <a:pt x="0" y="390195"/>
                </a:lnTo>
                <a:close/>
              </a:path>
            </a:pathLst>
          </a:custGeom>
          <a:solidFill>
            <a:srgbClr val="188F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70614" y="7374209"/>
            <a:ext cx="2931160" cy="2169795"/>
          </a:xfrm>
          <a:custGeom>
            <a:avLst/>
            <a:gdLst/>
            <a:ahLst/>
            <a:cxnLst/>
            <a:rect l="l" t="t" r="r" b="b"/>
            <a:pathLst>
              <a:path w="2931160" h="2169795">
                <a:moveTo>
                  <a:pt x="2800599" y="2169444"/>
                </a:moveTo>
                <a:lnTo>
                  <a:pt x="130213" y="2169444"/>
                </a:lnTo>
                <a:lnTo>
                  <a:pt x="79598" y="2159188"/>
                </a:lnTo>
                <a:lnTo>
                  <a:pt x="38200" y="2131245"/>
                </a:lnTo>
                <a:lnTo>
                  <a:pt x="10256" y="2089848"/>
                </a:lnTo>
                <a:lnTo>
                  <a:pt x="0" y="2039233"/>
                </a:lnTo>
                <a:lnTo>
                  <a:pt x="0" y="130241"/>
                </a:lnTo>
                <a:lnTo>
                  <a:pt x="10256" y="79621"/>
                </a:lnTo>
                <a:lnTo>
                  <a:pt x="38200" y="38214"/>
                </a:lnTo>
                <a:lnTo>
                  <a:pt x="79598" y="10260"/>
                </a:lnTo>
                <a:lnTo>
                  <a:pt x="130213" y="0"/>
                </a:lnTo>
                <a:lnTo>
                  <a:pt x="2800599" y="0"/>
                </a:lnTo>
                <a:lnTo>
                  <a:pt x="2851214" y="10260"/>
                </a:lnTo>
                <a:lnTo>
                  <a:pt x="2892611" y="38214"/>
                </a:lnTo>
                <a:lnTo>
                  <a:pt x="2920554" y="79621"/>
                </a:lnTo>
                <a:lnTo>
                  <a:pt x="2930810" y="130241"/>
                </a:lnTo>
                <a:lnTo>
                  <a:pt x="2930810" y="2039233"/>
                </a:lnTo>
                <a:lnTo>
                  <a:pt x="2920554" y="2089848"/>
                </a:lnTo>
                <a:lnTo>
                  <a:pt x="2892611" y="2131245"/>
                </a:lnTo>
                <a:lnTo>
                  <a:pt x="2851214" y="2159188"/>
                </a:lnTo>
                <a:lnTo>
                  <a:pt x="2800599" y="21694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70614" y="4622962"/>
            <a:ext cx="2931160" cy="2011045"/>
          </a:xfrm>
          <a:custGeom>
            <a:avLst/>
            <a:gdLst/>
            <a:ahLst/>
            <a:cxnLst/>
            <a:rect l="l" t="t" r="r" b="b"/>
            <a:pathLst>
              <a:path w="2931160" h="2011045">
                <a:moveTo>
                  <a:pt x="2817519" y="2010781"/>
                </a:moveTo>
                <a:lnTo>
                  <a:pt x="113293" y="2010781"/>
                </a:lnTo>
                <a:lnTo>
                  <a:pt x="79598" y="2003954"/>
                </a:lnTo>
                <a:lnTo>
                  <a:pt x="38200" y="1976010"/>
                </a:lnTo>
                <a:lnTo>
                  <a:pt x="10256" y="1934613"/>
                </a:lnTo>
                <a:lnTo>
                  <a:pt x="0" y="1883999"/>
                </a:lnTo>
                <a:lnTo>
                  <a:pt x="0" y="130210"/>
                </a:lnTo>
                <a:lnTo>
                  <a:pt x="10256" y="79595"/>
                </a:lnTo>
                <a:lnTo>
                  <a:pt x="38200" y="38198"/>
                </a:lnTo>
                <a:lnTo>
                  <a:pt x="79598" y="10255"/>
                </a:lnTo>
                <a:lnTo>
                  <a:pt x="130212" y="0"/>
                </a:lnTo>
                <a:lnTo>
                  <a:pt x="2800600" y="0"/>
                </a:lnTo>
                <a:lnTo>
                  <a:pt x="2851214" y="10255"/>
                </a:lnTo>
                <a:lnTo>
                  <a:pt x="2892611" y="38198"/>
                </a:lnTo>
                <a:lnTo>
                  <a:pt x="2920554" y="79595"/>
                </a:lnTo>
                <a:lnTo>
                  <a:pt x="2930810" y="130210"/>
                </a:lnTo>
                <a:lnTo>
                  <a:pt x="2930810" y="1883999"/>
                </a:lnTo>
                <a:lnTo>
                  <a:pt x="2920554" y="1934613"/>
                </a:lnTo>
                <a:lnTo>
                  <a:pt x="2892611" y="1976010"/>
                </a:lnTo>
                <a:lnTo>
                  <a:pt x="2851214" y="2003954"/>
                </a:lnTo>
                <a:lnTo>
                  <a:pt x="2817519" y="20107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70614" y="1886431"/>
            <a:ext cx="2931160" cy="1999614"/>
          </a:xfrm>
          <a:custGeom>
            <a:avLst/>
            <a:gdLst/>
            <a:ahLst/>
            <a:cxnLst/>
            <a:rect l="l" t="t" r="r" b="b"/>
            <a:pathLst>
              <a:path w="2931160" h="1999614">
                <a:moveTo>
                  <a:pt x="2800599" y="1999006"/>
                </a:moveTo>
                <a:lnTo>
                  <a:pt x="130213" y="1999006"/>
                </a:lnTo>
                <a:lnTo>
                  <a:pt x="79598" y="1988750"/>
                </a:lnTo>
                <a:lnTo>
                  <a:pt x="38200" y="1960807"/>
                </a:lnTo>
                <a:lnTo>
                  <a:pt x="10256" y="1919410"/>
                </a:lnTo>
                <a:lnTo>
                  <a:pt x="0" y="1868795"/>
                </a:lnTo>
                <a:lnTo>
                  <a:pt x="0" y="130213"/>
                </a:lnTo>
                <a:lnTo>
                  <a:pt x="10256" y="79598"/>
                </a:lnTo>
                <a:lnTo>
                  <a:pt x="38200" y="38200"/>
                </a:lnTo>
                <a:lnTo>
                  <a:pt x="79598" y="10256"/>
                </a:lnTo>
                <a:lnTo>
                  <a:pt x="130213" y="0"/>
                </a:lnTo>
                <a:lnTo>
                  <a:pt x="2800599" y="0"/>
                </a:lnTo>
                <a:lnTo>
                  <a:pt x="2851214" y="10256"/>
                </a:lnTo>
                <a:lnTo>
                  <a:pt x="2892611" y="38200"/>
                </a:lnTo>
                <a:lnTo>
                  <a:pt x="2920554" y="79598"/>
                </a:lnTo>
                <a:lnTo>
                  <a:pt x="2930810" y="130213"/>
                </a:lnTo>
                <a:lnTo>
                  <a:pt x="2930810" y="1868795"/>
                </a:lnTo>
                <a:lnTo>
                  <a:pt x="2920554" y="1919410"/>
                </a:lnTo>
                <a:lnTo>
                  <a:pt x="2892611" y="1960807"/>
                </a:lnTo>
                <a:lnTo>
                  <a:pt x="2851214" y="1988750"/>
                </a:lnTo>
                <a:lnTo>
                  <a:pt x="2800599" y="19990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2194" y="570375"/>
            <a:ext cx="4980305" cy="497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1" i="0">
                <a:solidFill>
                  <a:srgbClr val="24135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68559" y="9627987"/>
            <a:ext cx="1206500" cy="431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90"/>
              </a:lnSpc>
            </a:pPr>
            <a:r>
              <a:rPr spc="-20" dirty="0"/>
              <a:t>Dias </a:t>
            </a:r>
            <a:r>
              <a:rPr spc="10" dirty="0"/>
              <a:t>Letivos:</a:t>
            </a:r>
            <a:r>
              <a:rPr spc="-60" dirty="0"/>
              <a:t> </a:t>
            </a:r>
            <a:r>
              <a:rPr spc="45" dirty="0"/>
              <a:t>15</a:t>
            </a:r>
          </a:p>
          <a:p>
            <a:pPr marL="12700" marR="5080">
              <a:lnSpc>
                <a:spcPts val="1120"/>
              </a:lnSpc>
              <a:spcBef>
                <a:spcPts val="45"/>
              </a:spcBef>
            </a:pPr>
            <a:r>
              <a:rPr spc="5" dirty="0"/>
              <a:t>Total </a:t>
            </a:r>
            <a:r>
              <a:rPr spc="35" dirty="0"/>
              <a:t>1ª </a:t>
            </a:r>
            <a:r>
              <a:rPr dirty="0"/>
              <a:t>etapa: </a:t>
            </a:r>
            <a:r>
              <a:rPr spc="45" dirty="0"/>
              <a:t>15  </a:t>
            </a:r>
            <a:r>
              <a:rPr spc="5" dirty="0"/>
              <a:t>Total </a:t>
            </a:r>
            <a:r>
              <a:rPr spc="25" dirty="0"/>
              <a:t>1° </a:t>
            </a:r>
            <a:r>
              <a:rPr spc="15" dirty="0"/>
              <a:t>semestre:</a:t>
            </a:r>
            <a:r>
              <a:rPr spc="-195" dirty="0"/>
              <a:t> </a:t>
            </a:r>
            <a:r>
              <a:rPr spc="45" dirty="0"/>
              <a:t>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2664" y="4179998"/>
            <a:ext cx="3857625" cy="1704339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 marR="5080">
              <a:lnSpc>
                <a:spcPts val="6070"/>
              </a:lnSpc>
              <a:spcBef>
                <a:spcPts val="1200"/>
              </a:spcBef>
            </a:pPr>
            <a:r>
              <a:rPr sz="5950" b="1" spc="-45" dirty="0">
                <a:solidFill>
                  <a:srgbClr val="241352"/>
                </a:solidFill>
                <a:latin typeface="Trebuchet MS"/>
                <a:cs typeface="Trebuchet MS"/>
              </a:rPr>
              <a:t>Calendário  </a:t>
            </a:r>
            <a:r>
              <a:rPr sz="5950" b="1" spc="40" dirty="0">
                <a:solidFill>
                  <a:srgbClr val="241352"/>
                </a:solidFill>
                <a:latin typeface="Trebuchet MS"/>
                <a:cs typeface="Trebuchet MS"/>
              </a:rPr>
              <a:t>A</a:t>
            </a:r>
            <a:r>
              <a:rPr sz="5950" b="1" spc="85" dirty="0">
                <a:solidFill>
                  <a:srgbClr val="241352"/>
                </a:solidFill>
                <a:latin typeface="Trebuchet MS"/>
                <a:cs typeface="Trebuchet MS"/>
              </a:rPr>
              <a:t>c</a:t>
            </a:r>
            <a:r>
              <a:rPr sz="5950" b="1" spc="90" dirty="0">
                <a:solidFill>
                  <a:srgbClr val="241352"/>
                </a:solidFill>
                <a:latin typeface="Trebuchet MS"/>
                <a:cs typeface="Trebuchet MS"/>
              </a:rPr>
              <a:t>a</a:t>
            </a:r>
            <a:r>
              <a:rPr sz="5950" b="1" spc="5" dirty="0">
                <a:solidFill>
                  <a:srgbClr val="241352"/>
                </a:solidFill>
                <a:latin typeface="Trebuchet MS"/>
                <a:cs typeface="Trebuchet MS"/>
              </a:rPr>
              <a:t>d</a:t>
            </a:r>
            <a:r>
              <a:rPr sz="5950" b="1" spc="-114" dirty="0">
                <a:solidFill>
                  <a:srgbClr val="241352"/>
                </a:solidFill>
                <a:latin typeface="Trebuchet MS"/>
                <a:cs typeface="Trebuchet MS"/>
              </a:rPr>
              <a:t>ê</a:t>
            </a:r>
            <a:r>
              <a:rPr sz="5950" b="1" spc="20" dirty="0">
                <a:solidFill>
                  <a:srgbClr val="241352"/>
                </a:solidFill>
                <a:latin typeface="Trebuchet MS"/>
                <a:cs typeface="Trebuchet MS"/>
              </a:rPr>
              <a:t>m</a:t>
            </a:r>
            <a:r>
              <a:rPr sz="5950" b="1" spc="-195" dirty="0">
                <a:solidFill>
                  <a:srgbClr val="241352"/>
                </a:solidFill>
                <a:latin typeface="Trebuchet MS"/>
                <a:cs typeface="Trebuchet MS"/>
              </a:rPr>
              <a:t>i</a:t>
            </a:r>
            <a:r>
              <a:rPr sz="5950" b="1" spc="85" dirty="0">
                <a:solidFill>
                  <a:srgbClr val="241352"/>
                </a:solidFill>
                <a:latin typeface="Trebuchet MS"/>
                <a:cs typeface="Trebuchet MS"/>
              </a:rPr>
              <a:t>c</a:t>
            </a:r>
            <a:r>
              <a:rPr sz="5950" b="1" spc="-60" dirty="0">
                <a:solidFill>
                  <a:srgbClr val="241352"/>
                </a:solidFill>
                <a:latin typeface="Trebuchet MS"/>
                <a:cs typeface="Trebuchet MS"/>
              </a:rPr>
              <a:t>o</a:t>
            </a:r>
            <a:endParaRPr sz="595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32835" y="5917773"/>
            <a:ext cx="2192020" cy="1108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100" b="1" spc="310" dirty="0">
                <a:solidFill>
                  <a:srgbClr val="188F2B"/>
                </a:solidFill>
                <a:latin typeface="Arial"/>
                <a:cs typeface="Arial"/>
              </a:rPr>
              <a:t>202</a:t>
            </a:r>
            <a:r>
              <a:rPr sz="7100" b="1" spc="315" dirty="0">
                <a:solidFill>
                  <a:srgbClr val="188F2B"/>
                </a:solidFill>
                <a:latin typeface="Arial"/>
                <a:cs typeface="Arial"/>
              </a:rPr>
              <a:t>4</a:t>
            </a:r>
            <a:endParaRPr sz="7100" b="1" dirty="0">
              <a:latin typeface="Arial"/>
              <a:cs typeface="Arial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692662" y="8321675"/>
            <a:ext cx="4864386" cy="1007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950" b="1" spc="-195" dirty="0">
                <a:solidFill>
                  <a:schemeClr val="bg1"/>
                </a:solidFill>
                <a:latin typeface="Trebuchet MS"/>
                <a:cs typeface="Trebuchet MS"/>
              </a:rPr>
              <a:t>GRADUAÇÃO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2194" y="1047531"/>
            <a:ext cx="21621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2600" spc="-80" dirty="0" smtClean="0">
                <a:solidFill>
                  <a:srgbClr val="FFFFFF"/>
                </a:solidFill>
                <a:latin typeface="Arial"/>
                <a:cs typeface="Arial"/>
              </a:rPr>
              <a:t>Graduação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Calendário </a:t>
            </a:r>
            <a:r>
              <a:rPr spc="-5" dirty="0"/>
              <a:t>Acadêmico</a:t>
            </a:r>
            <a:r>
              <a:rPr spc="-495" dirty="0"/>
              <a:t> </a:t>
            </a:r>
            <a:r>
              <a:rPr sz="4125" b="0" spc="187" baseline="2020" dirty="0">
                <a:solidFill>
                  <a:srgbClr val="188F2B"/>
                </a:solidFill>
                <a:latin typeface="Arial"/>
                <a:cs typeface="Arial"/>
              </a:rPr>
              <a:t>2024</a:t>
            </a:r>
            <a:endParaRPr sz="4125" baseline="202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868051"/>
              </p:ext>
            </p:extLst>
          </p:nvPr>
        </p:nvGraphicFramePr>
        <p:xfrm>
          <a:off x="757458" y="2037359"/>
          <a:ext cx="2766058" cy="16281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75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19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6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9249">
                <a:tc>
                  <a:txBody>
                    <a:bodyPr/>
                    <a:lstStyle/>
                    <a:p>
                      <a:pPr marL="129539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11747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78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b="1" spc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11">
                <a:tc>
                  <a:txBody>
                    <a:bodyPr/>
                    <a:lstStyle/>
                    <a:p>
                      <a:pPr marL="14986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lang="pt-BR"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15">
                <a:tc>
                  <a:txBody>
                    <a:bodyPr/>
                    <a:lstStyle/>
                    <a:p>
                      <a:pPr marL="11430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12">
                <a:tc>
                  <a:txBody>
                    <a:bodyPr/>
                    <a:lstStyle/>
                    <a:p>
                      <a:pPr marL="117475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013">
                <a:tc>
                  <a:txBody>
                    <a:bodyPr/>
                    <a:lstStyle/>
                    <a:p>
                      <a:pPr marL="10668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912762"/>
              </p:ext>
            </p:extLst>
          </p:nvPr>
        </p:nvGraphicFramePr>
        <p:xfrm>
          <a:off x="757464" y="4832329"/>
          <a:ext cx="2772407" cy="16314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8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1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3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8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73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9800">
                <a:tc>
                  <a:txBody>
                    <a:bodyPr/>
                    <a:lstStyle/>
                    <a:p>
                      <a:pPr marL="129539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016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819">
                <a:tc>
                  <a:txBody>
                    <a:bodyPr/>
                    <a:lstStyle/>
                    <a:p>
                      <a:pPr marL="10668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841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87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788">
                <a:tc>
                  <a:txBody>
                    <a:bodyPr/>
                    <a:lstStyle/>
                    <a:p>
                      <a:pPr marL="146685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758">
                <a:tc>
                  <a:txBody>
                    <a:bodyPr/>
                    <a:lstStyle/>
                    <a:p>
                      <a:pPr marL="12446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788">
                <a:tc>
                  <a:txBody>
                    <a:bodyPr/>
                    <a:lstStyle/>
                    <a:p>
                      <a:pPr marL="113664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469">
                <a:tc>
                  <a:txBody>
                    <a:bodyPr/>
                    <a:lstStyle/>
                    <a:p>
                      <a:pPr marL="110489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22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061058"/>
              </p:ext>
            </p:extLst>
          </p:nvPr>
        </p:nvGraphicFramePr>
        <p:xfrm>
          <a:off x="757455" y="7506980"/>
          <a:ext cx="2759709" cy="18843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6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1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94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48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8687">
                <a:tc>
                  <a:txBody>
                    <a:bodyPr/>
                    <a:lstStyle/>
                    <a:p>
                      <a:pPr marL="12890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tc>
                  <a:txBody>
                    <a:bodyPr/>
                    <a:lstStyle/>
                    <a:p>
                      <a:pPr marR="13843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9179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691">
                <a:tc>
                  <a:txBody>
                    <a:bodyPr/>
                    <a:lstStyle/>
                    <a:p>
                      <a:pPr marL="110489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78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24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24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24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24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24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4859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24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645">
                <a:tc>
                  <a:txBody>
                    <a:bodyPr/>
                    <a:lstStyle/>
                    <a:p>
                      <a:pPr marL="14922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4478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630">
                <a:tc>
                  <a:txBody>
                    <a:bodyPr/>
                    <a:lstStyle/>
                    <a:p>
                      <a:pPr marL="11176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1303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630">
                <a:tc>
                  <a:txBody>
                    <a:bodyPr/>
                    <a:lstStyle/>
                    <a:p>
                      <a:pPr marL="11811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10489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537">
                <a:tc>
                  <a:txBody>
                    <a:bodyPr/>
                    <a:lstStyle/>
                    <a:p>
                      <a:pPr marL="107314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0477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537">
                <a:tc>
                  <a:txBody>
                    <a:bodyPr/>
                    <a:lstStyle/>
                    <a:p>
                      <a:pPr marL="107314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315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210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210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160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204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04775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150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483354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868559" y="3940321"/>
            <a:ext cx="1206500" cy="159659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>
                <a:latin typeface="Arial"/>
                <a:cs typeface="Arial"/>
              </a:rPr>
              <a:t>Dias </a:t>
            </a:r>
            <a:r>
              <a:rPr lang="pt-BR" sz="950" spc="10" dirty="0">
                <a:latin typeface="Arial"/>
                <a:cs typeface="Arial"/>
              </a:rPr>
              <a:t>Letivos: </a:t>
            </a:r>
            <a:r>
              <a:rPr lang="pt-BR" sz="950" spc="45" dirty="0">
                <a:latin typeface="Arial"/>
                <a:cs typeface="Arial"/>
              </a:rPr>
              <a:t>0</a:t>
            </a:r>
            <a:endParaRPr lang="pt-BR" sz="95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8557" y="6691598"/>
            <a:ext cx="2151751" cy="454612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>
                <a:latin typeface="Arial"/>
                <a:cs typeface="Arial"/>
              </a:rPr>
              <a:t>Dias </a:t>
            </a:r>
            <a:r>
              <a:rPr lang="pt-BR" sz="950" spc="10" dirty="0">
                <a:latin typeface="Arial"/>
                <a:cs typeface="Arial"/>
              </a:rPr>
              <a:t>Letivos: </a:t>
            </a:r>
            <a:r>
              <a:rPr lang="pt-BR" sz="950" spc="45" dirty="0">
                <a:latin typeface="Arial"/>
                <a:cs typeface="Arial"/>
              </a:rPr>
              <a:t>16 </a:t>
            </a:r>
            <a:endParaRPr lang="pt-BR" sz="950" spc="45" dirty="0" smtClean="0">
              <a:latin typeface="Arial"/>
              <a:cs typeface="Arial"/>
            </a:endParaRPr>
          </a:p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5" dirty="0" smtClean="0">
                <a:latin typeface="Arial"/>
                <a:cs typeface="Arial"/>
              </a:rPr>
              <a:t>Total </a:t>
            </a:r>
            <a:r>
              <a:rPr lang="pt-BR" sz="950" spc="35" dirty="0">
                <a:latin typeface="Arial"/>
                <a:cs typeface="Arial"/>
              </a:rPr>
              <a:t>1ª</a:t>
            </a:r>
            <a:r>
              <a:rPr lang="pt-BR" sz="950" spc="-180" dirty="0">
                <a:latin typeface="Arial"/>
                <a:cs typeface="Arial"/>
              </a:rPr>
              <a:t> </a:t>
            </a:r>
            <a:r>
              <a:rPr lang="pt-BR" sz="950" spc="15" dirty="0" smtClean="0">
                <a:latin typeface="Arial"/>
                <a:cs typeface="Arial"/>
              </a:rPr>
              <a:t>semestre</a:t>
            </a:r>
            <a:r>
              <a:rPr lang="pt-BR" sz="950" dirty="0" smtClean="0">
                <a:latin typeface="Arial"/>
                <a:cs typeface="Arial"/>
              </a:rPr>
              <a:t>: </a:t>
            </a:r>
            <a:r>
              <a:rPr lang="pt-BR" sz="950" spc="45" dirty="0" smtClean="0">
                <a:latin typeface="Arial"/>
                <a:cs typeface="Arial"/>
              </a:rPr>
              <a:t>16 (Veteranos)</a:t>
            </a:r>
            <a:endParaRPr lang="pt-BR" sz="950" dirty="0">
              <a:latin typeface="Arial"/>
              <a:cs typeface="Arial"/>
            </a:endParaRPr>
          </a:p>
          <a:p>
            <a:pPr marL="12700">
              <a:lnSpc>
                <a:spcPts val="1095"/>
              </a:lnSpc>
            </a:pPr>
            <a:r>
              <a:rPr lang="pt-BR" sz="950" spc="5" dirty="0">
                <a:latin typeface="Arial"/>
                <a:cs typeface="Arial"/>
              </a:rPr>
              <a:t>Total </a:t>
            </a:r>
            <a:r>
              <a:rPr lang="pt-BR" sz="950" spc="25" dirty="0">
                <a:latin typeface="Arial"/>
                <a:cs typeface="Arial"/>
              </a:rPr>
              <a:t>1° </a:t>
            </a:r>
            <a:r>
              <a:rPr lang="pt-BR" sz="950" spc="15" dirty="0">
                <a:latin typeface="Arial"/>
                <a:cs typeface="Arial"/>
              </a:rPr>
              <a:t>semestre:</a:t>
            </a:r>
            <a:r>
              <a:rPr lang="pt-BR" sz="950" spc="-190" dirty="0">
                <a:latin typeface="Arial"/>
                <a:cs typeface="Arial"/>
              </a:rPr>
              <a:t> </a:t>
            </a:r>
            <a:r>
              <a:rPr lang="pt-BR" sz="950" spc="45" dirty="0" smtClean="0">
                <a:latin typeface="Arial"/>
                <a:cs typeface="Arial"/>
              </a:rPr>
              <a:t>00 (Novatos)</a:t>
            </a:r>
            <a:endParaRPr lang="pt-BR" sz="95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02070" y="1886435"/>
            <a:ext cx="3854450" cy="2442210"/>
          </a:xfrm>
          <a:custGeom>
            <a:avLst/>
            <a:gdLst/>
            <a:ahLst/>
            <a:cxnLst/>
            <a:rect l="l" t="t" r="r" b="b"/>
            <a:pathLst>
              <a:path w="3854450" h="2442210">
                <a:moveTo>
                  <a:pt x="3853922" y="2441603"/>
                </a:moveTo>
                <a:lnTo>
                  <a:pt x="98907" y="2441603"/>
                </a:lnTo>
                <a:lnTo>
                  <a:pt x="60461" y="2433813"/>
                </a:lnTo>
                <a:lnTo>
                  <a:pt x="29016" y="2412586"/>
                </a:lnTo>
                <a:lnTo>
                  <a:pt x="7790" y="2381141"/>
                </a:lnTo>
                <a:lnTo>
                  <a:pt x="0" y="2342695"/>
                </a:lnTo>
                <a:lnTo>
                  <a:pt x="0" y="98895"/>
                </a:lnTo>
                <a:lnTo>
                  <a:pt x="7790" y="60454"/>
                </a:lnTo>
                <a:lnTo>
                  <a:pt x="29016" y="29013"/>
                </a:lnTo>
                <a:lnTo>
                  <a:pt x="60461" y="7789"/>
                </a:lnTo>
                <a:lnTo>
                  <a:pt x="98907" y="0"/>
                </a:lnTo>
                <a:lnTo>
                  <a:pt x="3853922" y="0"/>
                </a:lnTo>
                <a:lnTo>
                  <a:pt x="3853922" y="24416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02070" y="4622962"/>
            <a:ext cx="3854450" cy="2442210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09"/>
                </a:lnTo>
                <a:lnTo>
                  <a:pt x="29016" y="2412583"/>
                </a:lnTo>
                <a:lnTo>
                  <a:pt x="7790" y="2381138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48"/>
                </a:lnTo>
                <a:lnTo>
                  <a:pt x="29016" y="29012"/>
                </a:lnTo>
                <a:lnTo>
                  <a:pt x="60461" y="7789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02070" y="7374238"/>
            <a:ext cx="3854450" cy="2695203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09"/>
                </a:lnTo>
                <a:lnTo>
                  <a:pt x="29016" y="2412583"/>
                </a:lnTo>
                <a:lnTo>
                  <a:pt x="7790" y="2381138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35"/>
                </a:lnTo>
                <a:lnTo>
                  <a:pt x="29016" y="29001"/>
                </a:lnTo>
                <a:lnTo>
                  <a:pt x="60461" y="7785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807571" y="2043312"/>
            <a:ext cx="3114675" cy="12388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01 - Feriado Nacional - Confraternização Universal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 a 26 - Solicitação de Reabertura e Renovação de Matrícula para 2024/1 – Cursos EPTNM (término no mínimo 5 dias úteis antes do início das aulas)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02/01 a 08/03 - Processo Seletivo 2024/1 – Matrículas e Preenchimento de Vagas Remanescentes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02/01 a 31/01 - Férias Docentes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29/01 </a:t>
            </a:r>
            <a:r>
              <a:rPr lang="pt-BR" sz="800" spc="50" dirty="0">
                <a:latin typeface="Arial"/>
                <a:cs typeface="Arial"/>
              </a:rPr>
              <a:t>a </a:t>
            </a:r>
            <a:r>
              <a:rPr lang="pt-BR" sz="800" spc="50" dirty="0" smtClean="0">
                <a:latin typeface="Arial"/>
                <a:cs typeface="Arial"/>
              </a:rPr>
              <a:t>29/02 </a:t>
            </a:r>
            <a:r>
              <a:rPr lang="pt-BR" sz="800" spc="50" dirty="0">
                <a:latin typeface="Arial"/>
                <a:cs typeface="Arial"/>
              </a:rPr>
              <a:t>- Período de solicitação </a:t>
            </a:r>
            <a:r>
              <a:rPr lang="pt-BR" sz="800" spc="50" dirty="0" smtClean="0">
                <a:latin typeface="Arial"/>
                <a:cs typeface="Arial"/>
              </a:rPr>
              <a:t>de Aproveitamento </a:t>
            </a:r>
            <a:r>
              <a:rPr lang="pt-BR" sz="800" spc="50" dirty="0">
                <a:latin typeface="Arial"/>
                <a:cs typeface="Arial"/>
              </a:rPr>
              <a:t>de Estudos</a:t>
            </a:r>
            <a:endParaRPr lang="pt-BR" sz="8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07571" y="4770867"/>
            <a:ext cx="3114675" cy="188513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01 - Início do Ano Acadêmico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01 - Planejamento Pedagógico - (</a:t>
            </a:r>
            <a:r>
              <a:rPr lang="pt-BR" sz="800" spc="50" dirty="0" smtClean="0">
                <a:latin typeface="Arial"/>
                <a:cs typeface="Arial"/>
              </a:rPr>
              <a:t>PROEN)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 e 05 - Planejamento Pedagógico - (Campi)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06 </a:t>
            </a:r>
            <a:r>
              <a:rPr lang="pt-BR" sz="800" spc="50" dirty="0">
                <a:latin typeface="Arial"/>
                <a:cs typeface="Arial"/>
              </a:rPr>
              <a:t>- Abertura para cadastro dos Planos de Ensino e do PIT;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06 - Início do ano </a:t>
            </a:r>
            <a:r>
              <a:rPr lang="pt-BR" sz="800" spc="50" dirty="0" smtClean="0">
                <a:latin typeface="Arial"/>
                <a:cs typeface="Arial"/>
              </a:rPr>
              <a:t>escolar (Veteranos);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11 - Dia Internacional das Meninas e Mulheres na Ciência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12 </a:t>
            </a:r>
            <a:r>
              <a:rPr lang="pt-BR" sz="800" spc="50" dirty="0">
                <a:latin typeface="Arial"/>
                <a:cs typeface="Arial"/>
              </a:rPr>
              <a:t>- Ponto Facultativo - Carnaval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13 - Feriado Nacional - Carnaval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14 - Quarta - Feira de Cinzas - Ponto Facultativo até às 14 horas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dirty="0">
                <a:latin typeface="Arial"/>
                <a:cs typeface="Arial"/>
              </a:rPr>
              <a:t>29 - Entrega do PIT para as </a:t>
            </a:r>
            <a:r>
              <a:rPr lang="pt-BR" sz="800" dirty="0" smtClean="0">
                <a:latin typeface="Arial"/>
                <a:cs typeface="Arial"/>
              </a:rPr>
              <a:t>Diretorias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29 – Data limite de </a:t>
            </a:r>
            <a:r>
              <a:rPr lang="pt-BR" sz="800" spc="50" dirty="0">
                <a:latin typeface="Arial"/>
                <a:cs typeface="Arial"/>
              </a:rPr>
              <a:t>solicitação de </a:t>
            </a:r>
            <a:r>
              <a:rPr lang="pt-BR" sz="800" spc="50" dirty="0" smtClean="0">
                <a:latin typeface="Arial"/>
                <a:cs typeface="Arial"/>
              </a:rPr>
              <a:t>Aproveitamento </a:t>
            </a:r>
            <a:r>
              <a:rPr lang="pt-BR" sz="800" spc="50" dirty="0">
                <a:latin typeface="Arial"/>
                <a:cs typeface="Arial"/>
              </a:rPr>
              <a:t>de Estudos</a:t>
            </a:r>
            <a:endParaRPr lang="pt-BR" sz="8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64590" y="7374237"/>
            <a:ext cx="3854449" cy="2336536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pt-BR" sz="800" spc="50" dirty="0" smtClean="0">
                <a:latin typeface="Arial"/>
                <a:cs typeface="Arial"/>
              </a:rPr>
              <a:t>04 </a:t>
            </a:r>
            <a:r>
              <a:rPr lang="pt-BR" sz="800" spc="50" dirty="0">
                <a:latin typeface="Arial"/>
                <a:cs typeface="Arial"/>
              </a:rPr>
              <a:t>- Início do ano escolar </a:t>
            </a:r>
            <a:r>
              <a:rPr lang="pt-BR" sz="800" spc="50" dirty="0" smtClean="0">
                <a:latin typeface="Arial"/>
                <a:cs typeface="Arial"/>
              </a:rPr>
              <a:t>(Novatos</a:t>
            </a:r>
            <a:r>
              <a:rPr lang="pt-BR" sz="800" spc="50" dirty="0">
                <a:latin typeface="Arial"/>
                <a:cs typeface="Arial"/>
              </a:rPr>
              <a:t>);</a:t>
            </a: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08 </a:t>
            </a:r>
            <a:r>
              <a:rPr lang="pt-BR" sz="800" dirty="0">
                <a:latin typeface="Arial"/>
                <a:cs typeface="Arial"/>
              </a:rPr>
              <a:t>- Dia Internacional da Mulher</a:t>
            </a:r>
          </a:p>
          <a:p>
            <a:pPr marL="12700">
              <a:lnSpc>
                <a:spcPts val="955"/>
              </a:lnSpc>
            </a:pPr>
            <a:r>
              <a:rPr lang="pt-BR" sz="800" spc="50" dirty="0" smtClean="0">
                <a:latin typeface="Arial"/>
                <a:cs typeface="Arial"/>
              </a:rPr>
              <a:t>08 </a:t>
            </a:r>
            <a:r>
              <a:rPr lang="pt-BR" sz="800" spc="50" dirty="0">
                <a:latin typeface="Arial"/>
                <a:cs typeface="Arial"/>
              </a:rPr>
              <a:t>- Processo Seletivo 2024/1 – Prazo final para Matrículas e Preenchimento de </a:t>
            </a:r>
            <a:r>
              <a:rPr lang="pt-BR" sz="800" spc="50" dirty="0" smtClean="0">
                <a:latin typeface="Arial"/>
                <a:cs typeface="Arial"/>
              </a:rPr>
              <a:t>Vagas Remanescentes</a:t>
            </a:r>
          </a:p>
          <a:p>
            <a:pPr marL="12700">
              <a:lnSpc>
                <a:spcPts val="955"/>
              </a:lnSpc>
            </a:pPr>
            <a:r>
              <a:rPr lang="pt-BR" sz="800" spc="50" dirty="0" smtClean="0">
                <a:latin typeface="Arial"/>
                <a:cs typeface="Arial"/>
              </a:rPr>
              <a:t>09 - </a:t>
            </a:r>
            <a:r>
              <a:rPr lang="pt-BR" sz="800" dirty="0">
                <a:latin typeface="Arial"/>
                <a:cs typeface="Arial"/>
              </a:rPr>
              <a:t>Sábado </a:t>
            </a:r>
            <a:r>
              <a:rPr lang="pt-BR" sz="800" dirty="0" smtClean="0">
                <a:latin typeface="Arial"/>
                <a:cs typeface="Arial"/>
              </a:rPr>
              <a:t>Letivo (Novatos)</a:t>
            </a:r>
            <a:endParaRPr lang="pt-BR" sz="800" spc="50" dirty="0" smtClean="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lang="pt-BR" sz="800" spc="50" dirty="0" smtClean="0">
                <a:latin typeface="Arial"/>
                <a:cs typeface="Arial"/>
              </a:rPr>
              <a:t>16 - </a:t>
            </a:r>
            <a:r>
              <a:rPr lang="pt-BR" sz="800" dirty="0">
                <a:latin typeface="Arial"/>
                <a:cs typeface="Arial"/>
              </a:rPr>
              <a:t>Sábado </a:t>
            </a:r>
            <a:r>
              <a:rPr lang="pt-BR" sz="800" dirty="0" smtClean="0">
                <a:latin typeface="Arial"/>
                <a:cs typeface="Arial"/>
              </a:rPr>
              <a:t>Letivo (Novatos)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18 - Publicação do Resultado do Aproveitamento de Estudos</a:t>
            </a: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19 - </a:t>
            </a:r>
            <a:r>
              <a:rPr lang="pt-BR" sz="800" spc="50" dirty="0">
                <a:latin typeface="Arial"/>
                <a:cs typeface="Arial"/>
              </a:rPr>
              <a:t>Data limite de envio à PROEN das demandas definitivas de oferta de cursos e vagas para o PS 2024/2</a:t>
            </a:r>
          </a:p>
          <a:p>
            <a:pPr marL="12700">
              <a:lnSpc>
                <a:spcPts val="955"/>
              </a:lnSpc>
            </a:pPr>
            <a:r>
              <a:rPr lang="pt-BR" sz="800" spc="50" dirty="0">
                <a:latin typeface="Arial"/>
                <a:cs typeface="Arial"/>
              </a:rPr>
              <a:t>19/03 a 19/04 - Período de solicitação de Trancamento de </a:t>
            </a:r>
          </a:p>
          <a:p>
            <a:pPr marL="12700">
              <a:lnSpc>
                <a:spcPts val="955"/>
              </a:lnSpc>
            </a:pPr>
            <a:r>
              <a:rPr lang="pt-BR" sz="800" spc="50" dirty="0" smtClean="0">
                <a:latin typeface="Arial"/>
                <a:cs typeface="Arial"/>
              </a:rPr>
              <a:t>22 </a:t>
            </a:r>
            <a:r>
              <a:rPr lang="pt-BR" sz="800" dirty="0">
                <a:latin typeface="Arial"/>
                <a:cs typeface="Arial"/>
              </a:rPr>
              <a:t>- Data limite para consolidação dos Planos de Ensino no SIGAA (2024/1)</a:t>
            </a:r>
          </a:p>
          <a:p>
            <a:pPr marL="12700">
              <a:lnSpc>
                <a:spcPts val="955"/>
              </a:lnSpc>
            </a:pPr>
            <a:r>
              <a:rPr lang="pt-BR" sz="800" dirty="0">
                <a:latin typeface="Arial"/>
                <a:cs typeface="Arial"/>
              </a:rPr>
              <a:t>22 - Data limite para validação do Plano Individual de Trabalho - PIT no SIGAA (2024/1)</a:t>
            </a:r>
          </a:p>
          <a:p>
            <a:pPr marL="12700">
              <a:lnSpc>
                <a:spcPts val="955"/>
              </a:lnSpc>
            </a:pPr>
            <a:r>
              <a:rPr lang="pt-BR" sz="800" dirty="0">
                <a:latin typeface="Arial"/>
                <a:cs typeface="Arial"/>
              </a:rPr>
              <a:t>23 - Sábado </a:t>
            </a:r>
            <a:r>
              <a:rPr lang="pt-BR" sz="800" dirty="0" smtClean="0">
                <a:latin typeface="Arial"/>
                <a:cs typeface="Arial"/>
              </a:rPr>
              <a:t>Letivo (Veteranos e Novatos)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lang="pt-BR" sz="800" dirty="0">
                <a:latin typeface="Arial"/>
                <a:cs typeface="Arial"/>
              </a:rPr>
              <a:t>25 a 28 - Reunião Pedagógica: Planejamento das Práticas Integradoras e Atividades Complementares - Diretorias de Ensino dos campi</a:t>
            </a:r>
          </a:p>
          <a:p>
            <a:pPr marL="12700">
              <a:lnSpc>
                <a:spcPts val="955"/>
              </a:lnSpc>
            </a:pPr>
            <a:r>
              <a:rPr lang="pt-BR" sz="800" dirty="0">
                <a:latin typeface="Arial"/>
                <a:cs typeface="Arial"/>
              </a:rPr>
              <a:t>29 - Sexta-feira Santa</a:t>
            </a:r>
          </a:p>
          <a:p>
            <a:pPr marL="12700">
              <a:lnSpc>
                <a:spcPts val="955"/>
              </a:lnSpc>
            </a:pPr>
            <a:r>
              <a:rPr lang="pt-BR" sz="800" dirty="0">
                <a:latin typeface="Arial"/>
                <a:cs typeface="Arial"/>
              </a:rPr>
              <a:t>31 - Páscoa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01297" y="2242459"/>
            <a:ext cx="452753" cy="1252220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J A N E I R O</a:t>
            </a:r>
            <a:endParaRPr sz="2000" spc="-3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1297" y="4859228"/>
            <a:ext cx="452753" cy="1563370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F E V E R E I R O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01297" y="7937134"/>
            <a:ext cx="452753" cy="101028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M A R Ç O</a:t>
            </a:r>
          </a:p>
        </p:txBody>
      </p:sp>
      <p:sp>
        <p:nvSpPr>
          <p:cNvPr id="18" name="object 18"/>
          <p:cNvSpPr/>
          <p:nvPr/>
        </p:nvSpPr>
        <p:spPr>
          <a:xfrm>
            <a:off x="5962223" y="10069442"/>
            <a:ext cx="1437067" cy="428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66933" y="389366"/>
            <a:ext cx="1732092" cy="866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xfrm>
            <a:off x="868558" y="9627987"/>
            <a:ext cx="2376291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90"/>
              </a:lnSpc>
            </a:pPr>
            <a:r>
              <a:rPr lang="pt-BR" spc="-20" dirty="0"/>
              <a:t>Dias </a:t>
            </a:r>
            <a:r>
              <a:rPr lang="pt-BR" spc="10" dirty="0" smtClean="0"/>
              <a:t>Letivos</a:t>
            </a:r>
            <a:r>
              <a:rPr lang="pt-BR" spc="15" dirty="0"/>
              <a:t>: 19 + 3 sábados letivos = 22</a:t>
            </a:r>
          </a:p>
          <a:p>
            <a:pPr marL="12700">
              <a:lnSpc>
                <a:spcPts val="990"/>
              </a:lnSpc>
            </a:pPr>
            <a:r>
              <a:rPr lang="pt-BR" spc="5" dirty="0" smtClean="0"/>
              <a:t>Total </a:t>
            </a:r>
            <a:r>
              <a:rPr lang="pt-BR" spc="25" dirty="0"/>
              <a:t>1° </a:t>
            </a:r>
            <a:r>
              <a:rPr lang="pt-BR" spc="15" dirty="0" smtClean="0"/>
              <a:t>semestre</a:t>
            </a:r>
            <a:r>
              <a:rPr lang="pt-BR" dirty="0" smtClean="0"/>
              <a:t>: 36</a:t>
            </a:r>
            <a:r>
              <a:rPr lang="pt-BR" spc="45" dirty="0" smtClean="0"/>
              <a:t> (Veteranos) </a:t>
            </a:r>
          </a:p>
          <a:p>
            <a:pPr marL="12700">
              <a:lnSpc>
                <a:spcPts val="990"/>
              </a:lnSpc>
            </a:pPr>
            <a:r>
              <a:rPr lang="pt-BR" spc="5" dirty="0" smtClean="0"/>
              <a:t>Total </a:t>
            </a:r>
            <a:r>
              <a:rPr lang="pt-BR" spc="25" dirty="0"/>
              <a:t>1° </a:t>
            </a:r>
            <a:r>
              <a:rPr lang="pt-BR" spc="15" dirty="0"/>
              <a:t>semestre</a:t>
            </a:r>
            <a:r>
              <a:rPr lang="pt-BR" dirty="0"/>
              <a:t>: </a:t>
            </a:r>
            <a:r>
              <a:rPr lang="pt-BR" dirty="0" smtClean="0"/>
              <a:t>22 (Novatos)</a:t>
            </a:r>
            <a:endParaRPr lang="pt-BR" dirty="0"/>
          </a:p>
        </p:txBody>
      </p:sp>
      <p:sp>
        <p:nvSpPr>
          <p:cNvPr id="22" name="Retângulo 21"/>
          <p:cNvSpPr/>
          <p:nvPr/>
        </p:nvSpPr>
        <p:spPr>
          <a:xfrm>
            <a:off x="1251797" y="2334406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1644650" y="5664767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1644649" y="5380497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2831384" y="8902327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882650" y="9180657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/>
          <p:cNvSpPr/>
          <p:nvPr/>
        </p:nvSpPr>
        <p:spPr>
          <a:xfrm>
            <a:off x="3138897" y="8595344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1251796" y="8085530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/>
          <p:cNvSpPr/>
          <p:nvPr/>
        </p:nvSpPr>
        <p:spPr>
          <a:xfrm>
            <a:off x="3114674" y="8075139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/>
          <p:cNvSpPr/>
          <p:nvPr/>
        </p:nvSpPr>
        <p:spPr>
          <a:xfrm>
            <a:off x="3134313" y="8335241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853612" y="2618677"/>
            <a:ext cx="2663552" cy="75840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853612" y="3368318"/>
            <a:ext cx="1476838" cy="260224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1546223" y="2309610"/>
            <a:ext cx="1970941" cy="309067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2194" y="1047529"/>
            <a:ext cx="21621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2600" spc="-80" dirty="0" smtClean="0">
                <a:solidFill>
                  <a:srgbClr val="FFFFFF"/>
                </a:solidFill>
                <a:latin typeface="Arial"/>
                <a:cs typeface="Arial"/>
              </a:rPr>
              <a:t>Graduação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8463" y="222965"/>
            <a:ext cx="1161074" cy="1132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Calendário </a:t>
            </a:r>
            <a:r>
              <a:rPr spc="-5" dirty="0"/>
              <a:t>Acadêmico</a:t>
            </a:r>
            <a:r>
              <a:rPr spc="-495" dirty="0"/>
              <a:t> </a:t>
            </a:r>
            <a:r>
              <a:rPr sz="4125" b="0" spc="187" baseline="2020" dirty="0">
                <a:solidFill>
                  <a:srgbClr val="188F2B"/>
                </a:solidFill>
                <a:latin typeface="Arial"/>
                <a:cs typeface="Arial"/>
              </a:rPr>
              <a:t>2024</a:t>
            </a:r>
            <a:endParaRPr sz="4125" baseline="202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8559" y="3940321"/>
            <a:ext cx="2662148" cy="454612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>
                <a:latin typeface="Arial"/>
                <a:cs typeface="Arial"/>
              </a:rPr>
              <a:t>Dias </a:t>
            </a:r>
            <a:r>
              <a:rPr lang="pt-BR" sz="950" spc="10" dirty="0">
                <a:latin typeface="Arial"/>
                <a:cs typeface="Arial"/>
              </a:rPr>
              <a:t>Letivos: </a:t>
            </a:r>
            <a:r>
              <a:rPr lang="pt-BR" sz="950" spc="45" dirty="0" smtClean="0">
                <a:latin typeface="Arial"/>
                <a:cs typeface="Arial"/>
              </a:rPr>
              <a:t>22 + 04 sábados letivos = 26</a:t>
            </a:r>
            <a:endParaRPr lang="pt-BR" sz="950" spc="45" dirty="0">
              <a:latin typeface="Arial"/>
              <a:cs typeface="Arial"/>
            </a:endParaRPr>
          </a:p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5" dirty="0">
                <a:latin typeface="Arial"/>
                <a:cs typeface="Arial"/>
              </a:rPr>
              <a:t>Total </a:t>
            </a:r>
            <a:r>
              <a:rPr lang="pt-BR" sz="950" spc="35" dirty="0" smtClean="0">
                <a:latin typeface="Arial"/>
                <a:cs typeface="Arial"/>
              </a:rPr>
              <a:t>1° semestre</a:t>
            </a:r>
            <a:r>
              <a:rPr lang="pt-BR" sz="950" dirty="0" smtClean="0">
                <a:latin typeface="Arial"/>
                <a:cs typeface="Arial"/>
              </a:rPr>
              <a:t>: </a:t>
            </a:r>
            <a:r>
              <a:rPr lang="pt-BR" sz="950" spc="45" dirty="0" smtClean="0">
                <a:latin typeface="Arial"/>
                <a:cs typeface="Arial"/>
              </a:rPr>
              <a:t>58 (Veteranos)</a:t>
            </a:r>
            <a:endParaRPr lang="pt-BR" sz="950" spc="45" dirty="0">
              <a:latin typeface="Arial"/>
              <a:cs typeface="Arial"/>
            </a:endParaRPr>
          </a:p>
          <a:p>
            <a:pPr marL="12700">
              <a:lnSpc>
                <a:spcPts val="1095"/>
              </a:lnSpc>
            </a:pPr>
            <a:r>
              <a:rPr lang="pt-BR" sz="950" spc="5" dirty="0">
                <a:latin typeface="Arial"/>
                <a:cs typeface="Arial"/>
              </a:rPr>
              <a:t>Total </a:t>
            </a:r>
            <a:r>
              <a:rPr lang="pt-BR" sz="950" spc="25" dirty="0">
                <a:latin typeface="Arial"/>
                <a:cs typeface="Arial"/>
              </a:rPr>
              <a:t>1° </a:t>
            </a:r>
            <a:r>
              <a:rPr lang="pt-BR" sz="950" spc="15" dirty="0">
                <a:latin typeface="Arial"/>
                <a:cs typeface="Arial"/>
              </a:rPr>
              <a:t>semestre:</a:t>
            </a:r>
            <a:r>
              <a:rPr lang="pt-BR" sz="950" spc="-190" dirty="0">
                <a:latin typeface="Arial"/>
                <a:cs typeface="Arial"/>
              </a:rPr>
              <a:t> </a:t>
            </a:r>
            <a:r>
              <a:rPr lang="pt-BR" sz="950" spc="45" dirty="0" smtClean="0">
                <a:latin typeface="Arial"/>
                <a:cs typeface="Arial"/>
              </a:rPr>
              <a:t>48 (Novatos)</a:t>
            </a:r>
            <a:endParaRPr lang="pt-BR" sz="950" spc="45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8559" y="6691598"/>
            <a:ext cx="2662148" cy="454612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>
                <a:latin typeface="Arial"/>
                <a:cs typeface="Arial"/>
              </a:rPr>
              <a:t>Dias </a:t>
            </a:r>
            <a:r>
              <a:rPr lang="pt-BR" sz="950" spc="10" dirty="0">
                <a:latin typeface="Arial"/>
                <a:cs typeface="Arial"/>
              </a:rPr>
              <a:t>Letivos: </a:t>
            </a:r>
            <a:r>
              <a:rPr lang="pt-BR" sz="950" spc="10" dirty="0" smtClean="0">
                <a:latin typeface="Arial"/>
                <a:cs typeface="Arial"/>
              </a:rPr>
              <a:t>2</a:t>
            </a:r>
            <a:r>
              <a:rPr lang="pt-BR" sz="950" spc="45" dirty="0" smtClean="0">
                <a:latin typeface="Arial"/>
                <a:cs typeface="Arial"/>
              </a:rPr>
              <a:t>1</a:t>
            </a:r>
            <a:r>
              <a:rPr lang="pt-BR" sz="950" spc="45" dirty="0">
                <a:latin typeface="Arial"/>
                <a:cs typeface="Arial"/>
              </a:rPr>
              <a:t>+ 04 sábados letivos = </a:t>
            </a:r>
            <a:r>
              <a:rPr lang="pt-BR" sz="950" spc="45" dirty="0" smtClean="0">
                <a:latin typeface="Arial"/>
                <a:cs typeface="Arial"/>
              </a:rPr>
              <a:t>25</a:t>
            </a:r>
            <a:endParaRPr lang="pt-BR" sz="950" spc="45" dirty="0">
              <a:latin typeface="Arial"/>
              <a:cs typeface="Arial"/>
            </a:endParaRPr>
          </a:p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45" dirty="0" smtClean="0">
                <a:latin typeface="Arial"/>
                <a:cs typeface="Arial"/>
              </a:rPr>
              <a:t>  </a:t>
            </a:r>
            <a:r>
              <a:rPr lang="pt-BR" sz="950" spc="5" dirty="0">
                <a:latin typeface="Arial"/>
                <a:cs typeface="Arial"/>
              </a:rPr>
              <a:t>Total </a:t>
            </a:r>
            <a:r>
              <a:rPr lang="pt-BR" sz="950" spc="25" dirty="0">
                <a:latin typeface="Arial"/>
                <a:cs typeface="Arial"/>
              </a:rPr>
              <a:t>1° </a:t>
            </a:r>
            <a:r>
              <a:rPr lang="pt-BR" sz="950" spc="15" dirty="0" smtClean="0">
                <a:latin typeface="Arial"/>
                <a:cs typeface="Arial"/>
              </a:rPr>
              <a:t>semestre</a:t>
            </a:r>
            <a:r>
              <a:rPr lang="pt-BR" sz="950" dirty="0" smtClean="0">
                <a:latin typeface="Arial"/>
                <a:cs typeface="Arial"/>
              </a:rPr>
              <a:t>: 79 (Veteranos)</a:t>
            </a:r>
            <a:endParaRPr lang="pt-BR" sz="950" dirty="0">
              <a:latin typeface="Arial"/>
              <a:cs typeface="Arial"/>
            </a:endParaRPr>
          </a:p>
          <a:p>
            <a:pPr marL="12700">
              <a:lnSpc>
                <a:spcPts val="1095"/>
              </a:lnSpc>
            </a:pPr>
            <a:r>
              <a:rPr lang="pt-BR" sz="950" spc="5" dirty="0">
                <a:latin typeface="Arial"/>
                <a:cs typeface="Arial"/>
              </a:rPr>
              <a:t>Total </a:t>
            </a:r>
            <a:r>
              <a:rPr lang="pt-BR" sz="950" spc="25" dirty="0">
                <a:latin typeface="Arial"/>
                <a:cs typeface="Arial"/>
              </a:rPr>
              <a:t>1° </a:t>
            </a:r>
            <a:r>
              <a:rPr lang="pt-BR" sz="950" dirty="0">
                <a:latin typeface="Arial"/>
                <a:cs typeface="Arial"/>
              </a:rPr>
              <a:t>semestre: </a:t>
            </a:r>
            <a:r>
              <a:rPr lang="pt-BR" sz="950" dirty="0" smtClean="0">
                <a:latin typeface="Arial"/>
                <a:cs typeface="Arial"/>
              </a:rPr>
              <a:t>73 </a:t>
            </a:r>
            <a:r>
              <a:rPr lang="pt-BR" sz="950" dirty="0">
                <a:latin typeface="Arial"/>
                <a:cs typeface="Arial"/>
              </a:rPr>
              <a:t>(Novatos)</a:t>
            </a:r>
          </a:p>
        </p:txBody>
      </p:sp>
      <p:sp>
        <p:nvSpPr>
          <p:cNvPr id="7" name="object 7"/>
          <p:cNvSpPr/>
          <p:nvPr/>
        </p:nvSpPr>
        <p:spPr>
          <a:xfrm>
            <a:off x="3702070" y="1609115"/>
            <a:ext cx="3854450" cy="2719530"/>
          </a:xfrm>
          <a:custGeom>
            <a:avLst/>
            <a:gdLst/>
            <a:ahLst/>
            <a:cxnLst/>
            <a:rect l="l" t="t" r="r" b="b"/>
            <a:pathLst>
              <a:path w="3854450" h="2442210">
                <a:moveTo>
                  <a:pt x="3853922" y="2441603"/>
                </a:moveTo>
                <a:lnTo>
                  <a:pt x="98907" y="2441603"/>
                </a:lnTo>
                <a:lnTo>
                  <a:pt x="60461" y="2433813"/>
                </a:lnTo>
                <a:lnTo>
                  <a:pt x="29016" y="2412586"/>
                </a:lnTo>
                <a:lnTo>
                  <a:pt x="7790" y="2381141"/>
                </a:lnTo>
                <a:lnTo>
                  <a:pt x="0" y="2342695"/>
                </a:lnTo>
                <a:lnTo>
                  <a:pt x="0" y="98895"/>
                </a:lnTo>
                <a:lnTo>
                  <a:pt x="7790" y="60454"/>
                </a:lnTo>
                <a:lnTo>
                  <a:pt x="29016" y="29013"/>
                </a:lnTo>
                <a:lnTo>
                  <a:pt x="60461" y="7789"/>
                </a:lnTo>
                <a:lnTo>
                  <a:pt x="98907" y="0"/>
                </a:lnTo>
                <a:lnTo>
                  <a:pt x="3853922" y="0"/>
                </a:lnTo>
                <a:lnTo>
                  <a:pt x="3853922" y="24416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02070" y="4622962"/>
            <a:ext cx="3854450" cy="2442210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09"/>
                </a:lnTo>
                <a:lnTo>
                  <a:pt x="29016" y="2412583"/>
                </a:lnTo>
                <a:lnTo>
                  <a:pt x="7790" y="2381138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48"/>
                </a:lnTo>
                <a:lnTo>
                  <a:pt x="29016" y="29012"/>
                </a:lnTo>
                <a:lnTo>
                  <a:pt x="60461" y="7789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02070" y="7374239"/>
            <a:ext cx="3854450" cy="2441575"/>
          </a:xfrm>
          <a:custGeom>
            <a:avLst/>
            <a:gdLst/>
            <a:ahLst/>
            <a:cxnLst/>
            <a:rect l="l" t="t" r="r" b="b"/>
            <a:pathLst>
              <a:path w="3854450" h="2441575">
                <a:moveTo>
                  <a:pt x="3853922" y="2441569"/>
                </a:moveTo>
                <a:lnTo>
                  <a:pt x="98907" y="2441569"/>
                </a:lnTo>
                <a:lnTo>
                  <a:pt x="60461" y="2433783"/>
                </a:lnTo>
                <a:lnTo>
                  <a:pt x="29016" y="2412567"/>
                </a:lnTo>
                <a:lnTo>
                  <a:pt x="7790" y="2381133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35"/>
                </a:lnTo>
                <a:lnTo>
                  <a:pt x="29016" y="29001"/>
                </a:lnTo>
                <a:lnTo>
                  <a:pt x="60461" y="7785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5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702070" y="1622290"/>
            <a:ext cx="3753221" cy="2428869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spcBef>
                <a:spcPts val="219"/>
              </a:spcBef>
            </a:pPr>
            <a:r>
              <a:rPr lang="pt-BR" sz="800" dirty="0" smtClean="0">
                <a:latin typeface="Arial"/>
                <a:cs typeface="Arial"/>
              </a:rPr>
              <a:t>02 </a:t>
            </a:r>
            <a:r>
              <a:rPr lang="pt-BR" sz="800" dirty="0">
                <a:latin typeface="Arial"/>
                <a:cs typeface="Arial"/>
              </a:rPr>
              <a:t>– Prazo máximo para preenchimento de vagas </a:t>
            </a:r>
            <a:r>
              <a:rPr lang="pt-BR" sz="800" dirty="0" smtClean="0">
                <a:latin typeface="Arial"/>
                <a:cs typeface="Arial"/>
              </a:rPr>
              <a:t>do Processo 2024/1 </a:t>
            </a:r>
            <a:endParaRPr lang="pt-BR" sz="80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dirty="0" smtClean="0">
                <a:latin typeface="Arial"/>
                <a:cs typeface="Arial"/>
              </a:rPr>
              <a:t>06 - </a:t>
            </a:r>
            <a:r>
              <a:rPr lang="pt-BR" sz="800" dirty="0">
                <a:latin typeface="Arial"/>
                <a:cs typeface="Arial"/>
              </a:rPr>
              <a:t>Sábado </a:t>
            </a:r>
            <a:r>
              <a:rPr lang="pt-BR" sz="800" dirty="0" smtClean="0">
                <a:latin typeface="Arial"/>
                <a:cs typeface="Arial"/>
              </a:rPr>
              <a:t>Letivo (Novatos)</a:t>
            </a:r>
          </a:p>
          <a:p>
            <a:pPr marL="12700">
              <a:spcBef>
                <a:spcPts val="219"/>
              </a:spcBef>
            </a:pPr>
            <a:r>
              <a:rPr lang="pt-BR" sz="800" dirty="0" smtClean="0">
                <a:latin typeface="Arial"/>
                <a:cs typeface="Arial"/>
              </a:rPr>
              <a:t>13 - </a:t>
            </a:r>
            <a:r>
              <a:rPr lang="pt-BR" sz="800" dirty="0">
                <a:latin typeface="Arial"/>
                <a:cs typeface="Arial"/>
              </a:rPr>
              <a:t>Sábado </a:t>
            </a:r>
            <a:r>
              <a:rPr lang="pt-BR" sz="800" dirty="0" smtClean="0">
                <a:latin typeface="Arial"/>
                <a:cs typeface="Arial"/>
              </a:rPr>
              <a:t>Letivo (Novatos)</a:t>
            </a:r>
            <a:endParaRPr lang="pt-BR" sz="800" dirty="0">
              <a:latin typeface="Arial"/>
              <a:cs typeface="Arial"/>
            </a:endParaRPr>
          </a:p>
          <a:p>
            <a:pPr marL="12700" algn="just">
              <a:spcBef>
                <a:spcPts val="219"/>
              </a:spcBef>
            </a:pPr>
            <a:r>
              <a:rPr lang="pt-BR" sz="800" dirty="0">
                <a:latin typeface="Arial"/>
                <a:cs typeface="Arial"/>
              </a:rPr>
              <a:t>15 a 19 – Lançamento de pelo menos uma nota e faltas parciais de cada componente curricular dos cursos semestrais, conforme Plano Estratégico de Ações de Acesso, Permanência e Êxito dos alunos do IFAM.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15 a 19 - Semana dos Povos Indígenas </a:t>
            </a:r>
          </a:p>
          <a:p>
            <a:pPr marL="12700">
              <a:spcBef>
                <a:spcPts val="219"/>
              </a:spcBef>
            </a:pPr>
            <a:r>
              <a:rPr lang="pt-BR" sz="800" dirty="0" smtClean="0">
                <a:latin typeface="Arial"/>
                <a:cs typeface="Arial"/>
              </a:rPr>
              <a:t>19 - </a:t>
            </a:r>
            <a:r>
              <a:rPr lang="pt-BR" sz="800" dirty="0">
                <a:latin typeface="Arial"/>
                <a:cs typeface="Arial"/>
              </a:rPr>
              <a:t>Data final para o período de solicitação de Trancamento de Matrícula </a:t>
            </a:r>
            <a:endParaRPr lang="pt-BR" sz="800" dirty="0" smtClean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20 </a:t>
            </a:r>
            <a:r>
              <a:rPr lang="pt-BR" sz="800" spc="50" dirty="0">
                <a:latin typeface="Arial"/>
                <a:cs typeface="Arial"/>
              </a:rPr>
              <a:t>- </a:t>
            </a:r>
            <a:r>
              <a:rPr lang="pt-BR" sz="800" dirty="0">
                <a:latin typeface="Arial"/>
                <a:cs typeface="Arial"/>
              </a:rPr>
              <a:t>Sábado Letivo (Novatos)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21 </a:t>
            </a:r>
            <a:r>
              <a:rPr lang="pt-BR" sz="800" spc="50" dirty="0">
                <a:latin typeface="Arial"/>
                <a:cs typeface="Arial"/>
              </a:rPr>
              <a:t>- Feriado Nacional </a:t>
            </a:r>
            <a:r>
              <a:rPr lang="pt-BR" sz="800" spc="50" dirty="0" smtClean="0">
                <a:latin typeface="Arial"/>
                <a:cs typeface="Arial"/>
              </a:rPr>
              <a:t>- Tiradentes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22 </a:t>
            </a:r>
            <a:r>
              <a:rPr lang="pt-BR" sz="800" spc="50" dirty="0">
                <a:latin typeface="Arial"/>
                <a:cs typeface="Arial"/>
              </a:rPr>
              <a:t>a </a:t>
            </a:r>
            <a:r>
              <a:rPr lang="pt-BR" sz="800" spc="50" dirty="0" smtClean="0">
                <a:latin typeface="Arial"/>
                <a:cs typeface="Arial"/>
              </a:rPr>
              <a:t>26 </a:t>
            </a:r>
            <a:r>
              <a:rPr lang="pt-BR" sz="800" spc="50" dirty="0">
                <a:latin typeface="Arial"/>
                <a:cs typeface="Arial"/>
              </a:rPr>
              <a:t>- Reunião Pedagógica: Planejamento das Práticas Integradoras e Atividades Complementares - Diretorias de Ensino dos campi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26 – Dia mundial da Propriedade Intelectual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27 - </a:t>
            </a:r>
            <a:r>
              <a:rPr lang="pt-BR" sz="800" dirty="0">
                <a:latin typeface="Arial"/>
                <a:cs typeface="Arial"/>
              </a:rPr>
              <a:t>Sábado </a:t>
            </a:r>
            <a:r>
              <a:rPr lang="pt-BR" sz="800" dirty="0" smtClean="0">
                <a:latin typeface="Arial"/>
                <a:cs typeface="Arial"/>
              </a:rPr>
              <a:t>Letivo (Novatos)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A </a:t>
            </a:r>
            <a:r>
              <a:rPr lang="pt-BR" sz="800" spc="50" dirty="0">
                <a:latin typeface="Arial"/>
                <a:cs typeface="Arial"/>
              </a:rPr>
              <a:t>definir: deflagração do processo seletivo </a:t>
            </a:r>
            <a:r>
              <a:rPr lang="pt-BR" sz="800" spc="50" dirty="0" smtClean="0">
                <a:latin typeface="Arial"/>
                <a:cs typeface="Arial"/>
              </a:rPr>
              <a:t>2024/2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A definir – Reunião ordinária do Colegiado e NDE (no mínimo uma por semestre</a:t>
            </a:r>
            <a:r>
              <a:rPr lang="pt-BR" sz="800" spc="50" dirty="0" smtClean="0">
                <a:latin typeface="Arial"/>
                <a:cs typeface="Arial"/>
              </a:rPr>
              <a:t>)</a:t>
            </a:r>
            <a:endParaRPr lang="pt-BR" sz="8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02070" y="4607673"/>
            <a:ext cx="3809980" cy="2403221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01 - Feriado Nacional - Dia Mundial do Trabalho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04 </a:t>
            </a:r>
            <a:r>
              <a:rPr lang="pt-BR" sz="800" spc="50" dirty="0">
                <a:latin typeface="Arial"/>
                <a:cs typeface="Arial"/>
              </a:rPr>
              <a:t>- </a:t>
            </a:r>
            <a:r>
              <a:rPr lang="pt-BR" sz="800" dirty="0">
                <a:latin typeface="Arial"/>
                <a:cs typeface="Arial"/>
              </a:rPr>
              <a:t>Sábado Letivo (Novatos)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11 </a:t>
            </a:r>
            <a:r>
              <a:rPr lang="pt-BR" sz="800" spc="50" dirty="0">
                <a:latin typeface="Arial"/>
                <a:cs typeface="Arial"/>
              </a:rPr>
              <a:t>- </a:t>
            </a:r>
            <a:r>
              <a:rPr lang="pt-BR" sz="800" dirty="0">
                <a:latin typeface="Arial"/>
                <a:cs typeface="Arial"/>
              </a:rPr>
              <a:t>Sábado Letivo (Novatos)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12 </a:t>
            </a:r>
            <a:r>
              <a:rPr lang="pt-BR" sz="800" spc="50" dirty="0">
                <a:latin typeface="Arial"/>
                <a:cs typeface="Arial"/>
              </a:rPr>
              <a:t>- Dia das Mães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13 a 17 - Semana Nacional de Combate à Exploração Sexual de Crianças e Adolescentes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18 </a:t>
            </a:r>
            <a:r>
              <a:rPr lang="pt-BR" sz="800" spc="50" dirty="0">
                <a:latin typeface="Arial"/>
                <a:cs typeface="Arial"/>
              </a:rPr>
              <a:t>- </a:t>
            </a:r>
            <a:r>
              <a:rPr lang="pt-BR" sz="800" dirty="0">
                <a:latin typeface="Arial"/>
                <a:cs typeface="Arial"/>
              </a:rPr>
              <a:t>Sábado Letivo (Novatos)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21 a 23 – VI FORGRAD e I Seminário Amazônico de Formação de Professores do IFAM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24 - </a:t>
            </a:r>
            <a:r>
              <a:rPr lang="pt-BR" sz="800" spc="50" dirty="0">
                <a:latin typeface="Arial"/>
                <a:cs typeface="Arial"/>
              </a:rPr>
              <a:t>Final do Período de solicitação de Trancamento de Matrícula – Forma Integrada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25 </a:t>
            </a:r>
            <a:r>
              <a:rPr lang="pt-BR" sz="800" spc="50" dirty="0">
                <a:latin typeface="Arial"/>
                <a:cs typeface="Arial"/>
              </a:rPr>
              <a:t>- </a:t>
            </a:r>
            <a:r>
              <a:rPr lang="pt-BR" sz="800" dirty="0">
                <a:latin typeface="Arial"/>
                <a:cs typeface="Arial"/>
              </a:rPr>
              <a:t>Sábado Letivo (Novatos)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27 </a:t>
            </a:r>
            <a:r>
              <a:rPr lang="pt-BR" sz="800" spc="50" dirty="0">
                <a:latin typeface="Arial"/>
                <a:cs typeface="Arial"/>
              </a:rPr>
              <a:t>a 29 - Reunião Pedagógica: Planejamento das Práticas Integradoras e Atividades Complementares - Diretorias de Ensino dos campi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30 - Feriado Nacional - Corpus </a:t>
            </a:r>
            <a:r>
              <a:rPr lang="pt-BR" sz="800" spc="50" dirty="0" smtClean="0">
                <a:latin typeface="Arial"/>
                <a:cs typeface="Arial"/>
              </a:rPr>
              <a:t>Christi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A definir – Reunião ordinária do Colegiado e NDE (no mínimo uma por semestre</a:t>
            </a:r>
            <a:r>
              <a:rPr lang="pt-BR" sz="800" spc="50" dirty="0" smtClean="0">
                <a:latin typeface="Arial"/>
                <a:cs typeface="Arial"/>
              </a:rPr>
              <a:t>)</a:t>
            </a:r>
            <a:endParaRPr lang="pt-BR" sz="8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35161" y="7672979"/>
            <a:ext cx="3676889" cy="170559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spcBef>
                <a:spcPts val="219"/>
              </a:spcBef>
            </a:pPr>
            <a:r>
              <a:rPr lang="pt-BR" sz="900" spc="50" dirty="0" smtClean="0">
                <a:latin typeface="Arial"/>
                <a:cs typeface="Arial"/>
              </a:rPr>
              <a:t>08 - </a:t>
            </a:r>
            <a:r>
              <a:rPr lang="pt-BR" sz="900" dirty="0">
                <a:latin typeface="Arial"/>
                <a:cs typeface="Arial"/>
              </a:rPr>
              <a:t>Sábado Letivo </a:t>
            </a:r>
            <a:r>
              <a:rPr lang="pt-BR" sz="900" dirty="0" smtClean="0">
                <a:latin typeface="Arial"/>
                <a:cs typeface="Arial"/>
              </a:rPr>
              <a:t>(Novatos</a:t>
            </a:r>
            <a:r>
              <a:rPr lang="pt-BR" sz="900" dirty="0">
                <a:latin typeface="Arial"/>
                <a:cs typeface="Arial"/>
              </a:rPr>
              <a:t>)</a:t>
            </a:r>
            <a:endParaRPr lang="pt-BR" sz="900" spc="5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900" spc="50" dirty="0" smtClean="0">
                <a:latin typeface="Arial"/>
                <a:cs typeface="Arial"/>
              </a:rPr>
              <a:t>15 - </a:t>
            </a:r>
            <a:r>
              <a:rPr lang="pt-BR" sz="900" dirty="0">
                <a:latin typeface="Arial"/>
                <a:cs typeface="Arial"/>
              </a:rPr>
              <a:t>Sábado Letivo (Novatos)</a:t>
            </a:r>
            <a:endParaRPr lang="pt-BR" sz="900" spc="5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900" spc="50" dirty="0" smtClean="0">
                <a:latin typeface="Arial"/>
                <a:cs typeface="Arial"/>
              </a:rPr>
              <a:t>22 - </a:t>
            </a:r>
            <a:r>
              <a:rPr lang="pt-BR" sz="900" dirty="0">
                <a:latin typeface="Arial"/>
                <a:cs typeface="Arial"/>
              </a:rPr>
              <a:t>Sábado Letivo (Novatos</a:t>
            </a:r>
            <a:r>
              <a:rPr lang="pt-BR" sz="900" dirty="0" smtClean="0">
                <a:latin typeface="Arial"/>
                <a:cs typeface="Arial"/>
              </a:rPr>
              <a:t>)</a:t>
            </a:r>
          </a:p>
          <a:p>
            <a:pPr marL="12700">
              <a:spcBef>
                <a:spcPts val="219"/>
              </a:spcBef>
            </a:pPr>
            <a:r>
              <a:rPr lang="pt-BR" sz="900" spc="50" dirty="0">
                <a:latin typeface="Arial"/>
                <a:cs typeface="Arial"/>
              </a:rPr>
              <a:t>27 Semana de empreendedorismo AYTY/PROEX – II Jornada de Integração promovendo o empreendedorismo</a:t>
            </a:r>
          </a:p>
          <a:p>
            <a:pPr marL="12700">
              <a:spcBef>
                <a:spcPts val="219"/>
              </a:spcBef>
            </a:pPr>
            <a:r>
              <a:rPr lang="pt-BR" sz="900" spc="50" dirty="0" smtClean="0">
                <a:latin typeface="Arial"/>
                <a:cs typeface="Arial"/>
              </a:rPr>
              <a:t>29 - </a:t>
            </a:r>
            <a:r>
              <a:rPr lang="pt-BR" sz="900" dirty="0">
                <a:latin typeface="Arial"/>
                <a:cs typeface="Arial"/>
              </a:rPr>
              <a:t>Sábado Letivo (Veteranos e Novatos</a:t>
            </a:r>
            <a:r>
              <a:rPr lang="pt-BR" sz="900" dirty="0" smtClean="0">
                <a:latin typeface="Arial"/>
                <a:cs typeface="Arial"/>
              </a:rPr>
              <a:t>)</a:t>
            </a:r>
          </a:p>
          <a:p>
            <a:pPr marL="12700">
              <a:spcBef>
                <a:spcPts val="219"/>
              </a:spcBef>
            </a:pPr>
            <a:r>
              <a:rPr lang="pt-BR" sz="900" spc="50" dirty="0" smtClean="0">
                <a:latin typeface="Arial"/>
                <a:cs typeface="Arial"/>
              </a:rPr>
              <a:t>29 </a:t>
            </a:r>
            <a:r>
              <a:rPr lang="pt-BR" sz="900" spc="50" dirty="0">
                <a:latin typeface="Arial"/>
                <a:cs typeface="Arial"/>
              </a:rPr>
              <a:t>- Término do 1° </a:t>
            </a:r>
            <a:r>
              <a:rPr lang="pt-BR" sz="900" spc="50" dirty="0" smtClean="0">
                <a:latin typeface="Arial"/>
                <a:cs typeface="Arial"/>
              </a:rPr>
              <a:t>Semestre (Veteranos)</a:t>
            </a:r>
            <a:endParaRPr lang="pt-BR" sz="90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900" spc="50" dirty="0" smtClean="0">
                <a:latin typeface="Arial"/>
                <a:cs typeface="Arial"/>
              </a:rPr>
              <a:t>A </a:t>
            </a:r>
            <a:r>
              <a:rPr lang="pt-BR" sz="900" spc="50" dirty="0">
                <a:latin typeface="Arial"/>
                <a:cs typeface="Arial"/>
              </a:rPr>
              <a:t>definir – mês sugerido: reunião ordinária do NDE (no mínimo uma </a:t>
            </a:r>
            <a:r>
              <a:rPr lang="pt-BR" sz="900" spc="50" dirty="0" smtClean="0">
                <a:latin typeface="Arial"/>
                <a:cs typeface="Arial"/>
              </a:rPr>
              <a:t>por semestre</a:t>
            </a:r>
            <a:r>
              <a:rPr lang="pt-BR" sz="900" spc="50" dirty="0">
                <a:latin typeface="Arial"/>
                <a:cs typeface="Arial"/>
              </a:rPr>
              <a:t>)</a:t>
            </a:r>
            <a:br>
              <a:rPr lang="pt-BR" sz="900" spc="50" dirty="0">
                <a:latin typeface="Arial"/>
                <a:cs typeface="Arial"/>
              </a:rPr>
            </a:br>
            <a:r>
              <a:rPr lang="pt-BR" sz="900" dirty="0"/>
              <a:t/>
            </a:r>
            <a:br>
              <a:rPr lang="pt-BR" sz="900" dirty="0"/>
            </a:br>
            <a:endParaRPr lang="pt-BR" sz="900" spc="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3682" y="2442942"/>
            <a:ext cx="452753" cy="85153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A B R I L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93682" y="5272165"/>
            <a:ext cx="452753" cy="73723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M A I O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20650" y="7960221"/>
            <a:ext cx="525785" cy="963930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J U N H O</a:t>
            </a:r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668606"/>
              </p:ext>
            </p:extLst>
          </p:nvPr>
        </p:nvGraphicFramePr>
        <p:xfrm>
          <a:off x="786874" y="2054266"/>
          <a:ext cx="2743833" cy="16144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7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3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9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6936"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R="15113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949"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86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841"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60655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835"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8905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841"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6364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059"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7" name="objec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355065"/>
              </p:ext>
            </p:extLst>
          </p:nvPr>
        </p:nvGraphicFramePr>
        <p:xfrm>
          <a:off x="757440" y="4847722"/>
          <a:ext cx="2738754" cy="16144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56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6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97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6936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R="14287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946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86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832"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847"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832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044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8" name="objec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939305"/>
              </p:ext>
            </p:extLst>
          </p:nvPr>
        </p:nvGraphicFramePr>
        <p:xfrm>
          <a:off x="757440" y="7497592"/>
          <a:ext cx="2741929" cy="18724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6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6936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7620" marB="0" anchor="ctr">
                    <a:solidFill>
                      <a:srgbClr val="E7C3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946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86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832"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847"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832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044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044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290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185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185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135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27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spc="-180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pt-BR" sz="1050" dirty="0" smtClean="0">
                        <a:latin typeface="Arial"/>
                        <a:cs typeface="Arial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lang="pt-BR" sz="1050" spc="-125" dirty="0" smtClean="0">
                          <a:solidFill>
                            <a:srgbClr val="B1B4B4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67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222207"/>
                  </a:ext>
                </a:extLst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5962223" y="10069442"/>
            <a:ext cx="1437067" cy="428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55268" y="9167351"/>
            <a:ext cx="167640" cy="155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55"/>
              </a:lnSpc>
            </a:pPr>
            <a:r>
              <a:rPr sz="1050" dirty="0" smtClean="0">
                <a:latin typeface="Arial"/>
                <a:cs typeface="Arial"/>
              </a:rPr>
              <a:t>30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xfrm>
            <a:off x="868558" y="9627987"/>
            <a:ext cx="2757291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pc="-20" dirty="0"/>
              <a:t>Dias </a:t>
            </a:r>
            <a:r>
              <a:rPr lang="pt-BR" spc="10" dirty="0"/>
              <a:t>Letivos: </a:t>
            </a:r>
            <a:r>
              <a:rPr lang="pt-BR" spc="45" dirty="0" smtClean="0"/>
              <a:t>20 + 04 </a:t>
            </a:r>
            <a:r>
              <a:rPr lang="pt-BR" spc="45" dirty="0"/>
              <a:t>sábados letivos = </a:t>
            </a:r>
            <a:r>
              <a:rPr lang="pt-BR" spc="45" dirty="0" smtClean="0"/>
              <a:t>24</a:t>
            </a:r>
            <a:endParaRPr lang="pt-BR" spc="45" dirty="0"/>
          </a:p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pc="45" dirty="0"/>
              <a:t>  </a:t>
            </a:r>
            <a:r>
              <a:rPr lang="pt-BR" spc="5" dirty="0"/>
              <a:t>Total </a:t>
            </a:r>
            <a:r>
              <a:rPr lang="pt-BR" spc="25" dirty="0"/>
              <a:t>1° </a:t>
            </a:r>
            <a:r>
              <a:rPr lang="pt-BR" spc="15" dirty="0"/>
              <a:t>semestre</a:t>
            </a:r>
            <a:r>
              <a:rPr lang="pt-BR" dirty="0"/>
              <a:t>: </a:t>
            </a:r>
            <a:r>
              <a:rPr lang="pt-BR" dirty="0" smtClean="0"/>
              <a:t>100 </a:t>
            </a:r>
            <a:r>
              <a:rPr lang="pt-BR" dirty="0"/>
              <a:t>(Veteranos)</a:t>
            </a:r>
          </a:p>
          <a:p>
            <a:pPr marL="12700">
              <a:lnSpc>
                <a:spcPts val="1095"/>
              </a:lnSpc>
            </a:pPr>
            <a:r>
              <a:rPr lang="pt-BR" spc="5" dirty="0"/>
              <a:t>Total </a:t>
            </a:r>
            <a:r>
              <a:rPr lang="pt-BR" spc="25" dirty="0"/>
              <a:t>1° </a:t>
            </a:r>
            <a:r>
              <a:rPr lang="pt-BR" dirty="0"/>
              <a:t>semestre: </a:t>
            </a:r>
            <a:r>
              <a:rPr lang="pt-BR" dirty="0" smtClean="0"/>
              <a:t>97 </a:t>
            </a:r>
            <a:r>
              <a:rPr lang="pt-BR" dirty="0"/>
              <a:t>(Novatos)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2032354" y="5168256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852311" y="5680874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2416387" y="6251358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/>
          <p:cNvSpPr/>
          <p:nvPr/>
        </p:nvSpPr>
        <p:spPr>
          <a:xfrm>
            <a:off x="868558" y="3190568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3239593" y="2650832"/>
            <a:ext cx="201727" cy="210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3232368" y="3182503"/>
            <a:ext cx="201727" cy="210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Retângulo 34"/>
          <p:cNvSpPr/>
          <p:nvPr/>
        </p:nvSpPr>
        <p:spPr>
          <a:xfrm>
            <a:off x="3239593" y="2362233"/>
            <a:ext cx="201727" cy="210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Retângulo 35"/>
          <p:cNvSpPr/>
          <p:nvPr/>
        </p:nvSpPr>
        <p:spPr>
          <a:xfrm>
            <a:off x="3217173" y="5149958"/>
            <a:ext cx="201727" cy="210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Retângulo 36"/>
          <p:cNvSpPr/>
          <p:nvPr/>
        </p:nvSpPr>
        <p:spPr>
          <a:xfrm>
            <a:off x="3217172" y="5437904"/>
            <a:ext cx="201727" cy="210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/>
          <p:cNvSpPr/>
          <p:nvPr/>
        </p:nvSpPr>
        <p:spPr>
          <a:xfrm>
            <a:off x="3217171" y="5955620"/>
            <a:ext cx="201727" cy="210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/>
          <p:cNvSpPr/>
          <p:nvPr/>
        </p:nvSpPr>
        <p:spPr>
          <a:xfrm>
            <a:off x="3217171" y="5692609"/>
            <a:ext cx="201727" cy="210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/>
          <p:cNvSpPr/>
          <p:nvPr/>
        </p:nvSpPr>
        <p:spPr>
          <a:xfrm>
            <a:off x="3239593" y="2901504"/>
            <a:ext cx="201727" cy="210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/>
          <p:cNvSpPr/>
          <p:nvPr/>
        </p:nvSpPr>
        <p:spPr>
          <a:xfrm>
            <a:off x="3214791" y="8076311"/>
            <a:ext cx="201727" cy="210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/>
          <p:cNvSpPr/>
          <p:nvPr/>
        </p:nvSpPr>
        <p:spPr>
          <a:xfrm>
            <a:off x="3212411" y="8357617"/>
            <a:ext cx="201727" cy="210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/>
          <p:cNvSpPr/>
          <p:nvPr/>
        </p:nvSpPr>
        <p:spPr>
          <a:xfrm>
            <a:off x="3212410" y="8620879"/>
            <a:ext cx="201727" cy="210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/>
          <p:cNvSpPr/>
          <p:nvPr/>
        </p:nvSpPr>
        <p:spPr>
          <a:xfrm>
            <a:off x="3212410" y="8878793"/>
            <a:ext cx="201727" cy="210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2194" y="1047529"/>
            <a:ext cx="21621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2600" spc="-80" dirty="0" smtClean="0">
                <a:solidFill>
                  <a:srgbClr val="FFFFFF"/>
                </a:solidFill>
                <a:latin typeface="Arial"/>
                <a:cs typeface="Arial"/>
              </a:rPr>
              <a:t>Graduação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Calendário </a:t>
            </a:r>
            <a:r>
              <a:rPr spc="-5" dirty="0"/>
              <a:t>Acadêmico</a:t>
            </a:r>
            <a:r>
              <a:rPr spc="-495" dirty="0"/>
              <a:t> </a:t>
            </a:r>
            <a:r>
              <a:rPr sz="4125" b="0" spc="187" baseline="2020" dirty="0">
                <a:solidFill>
                  <a:srgbClr val="188F2B"/>
                </a:solidFill>
                <a:latin typeface="Arial"/>
                <a:cs typeface="Arial"/>
              </a:rPr>
              <a:t>2024</a:t>
            </a:r>
            <a:endParaRPr sz="4125" baseline="202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8850" y="3936255"/>
            <a:ext cx="2564858" cy="454612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10" dirty="0">
                <a:latin typeface="Arial"/>
                <a:cs typeface="Arial"/>
              </a:rPr>
              <a:t>Dias Letivos: </a:t>
            </a:r>
            <a:r>
              <a:rPr lang="pt-BR" sz="950" spc="10" dirty="0" smtClean="0">
                <a:latin typeface="Arial"/>
                <a:cs typeface="Arial"/>
              </a:rPr>
              <a:t>08</a:t>
            </a:r>
            <a:endParaRPr lang="pt-BR" sz="950" spc="10" dirty="0">
              <a:latin typeface="Arial"/>
              <a:cs typeface="Arial"/>
            </a:endParaRPr>
          </a:p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10" dirty="0" smtClean="0">
                <a:latin typeface="Arial"/>
                <a:cs typeface="Arial"/>
              </a:rPr>
              <a:t>Total </a:t>
            </a:r>
            <a:r>
              <a:rPr lang="pt-BR" sz="950" spc="10" dirty="0">
                <a:latin typeface="Arial"/>
                <a:cs typeface="Arial"/>
              </a:rPr>
              <a:t>1ª semestre: 03 (Novatos)</a:t>
            </a:r>
          </a:p>
          <a:p>
            <a:pPr marL="12700">
              <a:lnSpc>
                <a:spcPts val="1095"/>
              </a:lnSpc>
            </a:pPr>
            <a:r>
              <a:rPr lang="pt-BR" sz="950" spc="5" dirty="0">
                <a:latin typeface="Arial"/>
                <a:cs typeface="Arial"/>
              </a:rPr>
              <a:t>Total 2</a:t>
            </a:r>
            <a:r>
              <a:rPr lang="pt-BR" sz="950" spc="25" dirty="0">
                <a:latin typeface="Arial"/>
                <a:cs typeface="Arial"/>
              </a:rPr>
              <a:t>° </a:t>
            </a:r>
            <a:r>
              <a:rPr lang="pt-BR" sz="950" spc="10" dirty="0">
                <a:latin typeface="Arial"/>
                <a:cs typeface="Arial"/>
              </a:rPr>
              <a:t>semestre: 05 (</a:t>
            </a:r>
            <a:r>
              <a:rPr lang="pt-BR" sz="950" spc="10" dirty="0" smtClean="0">
                <a:latin typeface="Arial"/>
                <a:cs typeface="Arial"/>
              </a:rPr>
              <a:t>Veteranos e Novatos)</a:t>
            </a:r>
            <a:endParaRPr lang="pt-BR" sz="950" spc="1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8559" y="6691598"/>
            <a:ext cx="2324812" cy="313547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>
                <a:latin typeface="Arial"/>
                <a:cs typeface="Arial"/>
              </a:rPr>
              <a:t>Dias Letivos: 22 + 2 sábado letivo = 24</a:t>
            </a:r>
          </a:p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 smtClean="0">
                <a:latin typeface="Arial"/>
                <a:cs typeface="Arial"/>
              </a:rPr>
              <a:t>Total </a:t>
            </a:r>
            <a:r>
              <a:rPr lang="pt-BR" sz="950" spc="-20" dirty="0">
                <a:latin typeface="Arial"/>
                <a:cs typeface="Arial"/>
              </a:rPr>
              <a:t>2° semestre: 29</a:t>
            </a:r>
            <a:endParaRPr lang="pt-BR" sz="95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68676" y="1619577"/>
            <a:ext cx="3854450" cy="2442210"/>
          </a:xfrm>
          <a:custGeom>
            <a:avLst/>
            <a:gdLst/>
            <a:ahLst/>
            <a:cxnLst/>
            <a:rect l="l" t="t" r="r" b="b"/>
            <a:pathLst>
              <a:path w="3854450" h="2442210">
                <a:moveTo>
                  <a:pt x="3853922" y="2441606"/>
                </a:moveTo>
                <a:lnTo>
                  <a:pt x="98907" y="2441606"/>
                </a:lnTo>
                <a:lnTo>
                  <a:pt x="60461" y="2433816"/>
                </a:lnTo>
                <a:lnTo>
                  <a:pt x="29016" y="2412589"/>
                </a:lnTo>
                <a:lnTo>
                  <a:pt x="7790" y="2381144"/>
                </a:lnTo>
                <a:lnTo>
                  <a:pt x="0" y="2342698"/>
                </a:lnTo>
                <a:lnTo>
                  <a:pt x="0" y="98895"/>
                </a:lnTo>
                <a:lnTo>
                  <a:pt x="7790" y="60454"/>
                </a:lnTo>
                <a:lnTo>
                  <a:pt x="29016" y="29013"/>
                </a:lnTo>
                <a:lnTo>
                  <a:pt x="60461" y="7789"/>
                </a:lnTo>
                <a:lnTo>
                  <a:pt x="98907" y="0"/>
                </a:lnTo>
                <a:lnTo>
                  <a:pt x="3853922" y="0"/>
                </a:lnTo>
                <a:lnTo>
                  <a:pt x="3853922" y="24416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68676" y="4244217"/>
            <a:ext cx="3823162" cy="2877853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09"/>
                </a:lnTo>
                <a:lnTo>
                  <a:pt x="29016" y="2412583"/>
                </a:lnTo>
                <a:lnTo>
                  <a:pt x="7790" y="2381138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48"/>
                </a:lnTo>
                <a:lnTo>
                  <a:pt x="29016" y="29012"/>
                </a:lnTo>
                <a:lnTo>
                  <a:pt x="60461" y="7789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02070" y="7374208"/>
            <a:ext cx="3854450" cy="2695233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14"/>
                </a:lnTo>
                <a:lnTo>
                  <a:pt x="29016" y="2412598"/>
                </a:lnTo>
                <a:lnTo>
                  <a:pt x="7790" y="2381164"/>
                </a:lnTo>
                <a:lnTo>
                  <a:pt x="0" y="2342723"/>
                </a:lnTo>
                <a:lnTo>
                  <a:pt x="0" y="98907"/>
                </a:lnTo>
                <a:lnTo>
                  <a:pt x="7790" y="60461"/>
                </a:lnTo>
                <a:lnTo>
                  <a:pt x="29016" y="29016"/>
                </a:lnTo>
                <a:lnTo>
                  <a:pt x="60461" y="7790"/>
                </a:lnTo>
                <a:lnTo>
                  <a:pt x="98907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02070" y="1607418"/>
            <a:ext cx="3677754" cy="2203166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03 </a:t>
            </a:r>
            <a:r>
              <a:rPr lang="pt-BR" sz="800" spc="50" dirty="0">
                <a:latin typeface="Arial"/>
                <a:cs typeface="Arial"/>
              </a:rPr>
              <a:t>- Término do 1° Semestre </a:t>
            </a:r>
            <a:r>
              <a:rPr lang="pt-BR" sz="800" spc="50" dirty="0" smtClean="0">
                <a:latin typeface="Arial"/>
                <a:cs typeface="Arial"/>
              </a:rPr>
              <a:t>(Novatos);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04 </a:t>
            </a:r>
            <a:r>
              <a:rPr lang="pt-BR" sz="800" spc="50" dirty="0">
                <a:latin typeface="Arial"/>
                <a:cs typeface="Arial"/>
              </a:rPr>
              <a:t>- Data limite para lançamento e consolidação final de notas, frequência e conteúdo e para comunicar os discentes da disponibilização de notas no </a:t>
            </a:r>
            <a:r>
              <a:rPr lang="pt-BR" sz="800" spc="50" dirty="0" smtClean="0">
                <a:latin typeface="Arial"/>
                <a:cs typeface="Arial"/>
              </a:rPr>
              <a:t>SIGAA;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05 - Data limite para comunicar os discentes da disponibilização de notas no SIGAA – 2°etapa;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08 a 22 - Recesso Escolar / Férias Docentes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08 a 19 - Solicitação de Reabertura e Renovação de Matrícula para 2024/2 Cursos semestrais (término no mínimo 5 dias úteis antes do início das aulas)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15/07 </a:t>
            </a:r>
            <a:r>
              <a:rPr lang="pt-BR" sz="800" spc="50" dirty="0">
                <a:latin typeface="Arial"/>
                <a:cs typeface="Arial"/>
              </a:rPr>
              <a:t>a 09/08 - Período de solicitação de Progressão Parcial e Aproveitamento de Estudos;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23 - Encontro de Formação Pedagógica 2024/2 – PROEN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24 - Planejamento Pedagógico nos campi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25 - Início do 2° semestre </a:t>
            </a:r>
            <a:r>
              <a:rPr lang="pt-BR" sz="800" spc="50" dirty="0" smtClean="0">
                <a:latin typeface="Arial"/>
                <a:cs typeface="Arial"/>
              </a:rPr>
              <a:t>e </a:t>
            </a:r>
            <a:r>
              <a:rPr lang="pt-BR" sz="800" spc="50" dirty="0">
                <a:latin typeface="Arial"/>
                <a:cs typeface="Arial"/>
              </a:rPr>
              <a:t>Abertura para cadastro dos Planos de Ensino e do PIT (2024/2</a:t>
            </a:r>
            <a:r>
              <a:rPr lang="pt-BR" sz="800" spc="50" dirty="0" smtClean="0">
                <a:latin typeface="Arial"/>
                <a:cs typeface="Arial"/>
              </a:rPr>
              <a:t>).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795116" y="4390867"/>
            <a:ext cx="3696731" cy="2572498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10 </a:t>
            </a:r>
            <a:r>
              <a:rPr lang="pt-BR" sz="800" spc="50" dirty="0">
                <a:latin typeface="Arial"/>
                <a:cs typeface="Arial"/>
              </a:rPr>
              <a:t>- Sábado Letivo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11 - Dia do </a:t>
            </a:r>
            <a:r>
              <a:rPr lang="pt-BR" sz="800" spc="50" dirty="0" smtClean="0">
                <a:latin typeface="Arial"/>
                <a:cs typeface="Arial"/>
              </a:rPr>
              <a:t>estudante e Dia </a:t>
            </a:r>
            <a:r>
              <a:rPr lang="pt-BR" sz="800" spc="50" dirty="0">
                <a:latin typeface="Arial"/>
                <a:cs typeface="Arial"/>
              </a:rPr>
              <a:t>dos Pais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14 - </a:t>
            </a:r>
            <a:r>
              <a:rPr lang="pt-BR" sz="800" spc="50" dirty="0">
                <a:latin typeface="Arial"/>
                <a:cs typeface="Arial"/>
              </a:rPr>
              <a:t>Data limite de envio à PROEN das demandas definitivas de oferta de cursos e vagas para o PS </a:t>
            </a:r>
            <a:r>
              <a:rPr lang="pt-BR" sz="800" spc="50" dirty="0" smtClean="0">
                <a:latin typeface="Arial"/>
                <a:cs typeface="Arial"/>
              </a:rPr>
              <a:t>2025/1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17 a 21 – JIFAM</a:t>
            </a:r>
          </a:p>
          <a:p>
            <a:r>
              <a:rPr lang="pt-BR" sz="800" spc="50" dirty="0">
                <a:latin typeface="Arial"/>
                <a:cs typeface="Arial"/>
              </a:rPr>
              <a:t>19 a 22 - II Encontro Nacional do Programa Jovem Aprendiz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19 </a:t>
            </a:r>
            <a:r>
              <a:rPr lang="pt-BR" sz="800" spc="50" dirty="0">
                <a:latin typeface="Arial"/>
                <a:cs typeface="Arial"/>
              </a:rPr>
              <a:t>a 23 - Reunião Pedagógica: Planejamento das Práticas Integradoras e Atividades Complementares - Diretorias de Ensino dos campi.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23 - Entrega do PIT para as Diretorias; 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23 </a:t>
            </a:r>
            <a:r>
              <a:rPr lang="pt-BR" sz="800" spc="50" dirty="0">
                <a:latin typeface="Arial"/>
                <a:cs typeface="Arial"/>
              </a:rPr>
              <a:t>- Data limite para preenchimento de vagas do Processo Seletivo 2023/2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31 </a:t>
            </a:r>
            <a:r>
              <a:rPr lang="pt-BR" sz="800" spc="50" dirty="0">
                <a:latin typeface="Arial"/>
                <a:cs typeface="Arial"/>
              </a:rPr>
              <a:t>- Sábado Letivo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30/08 a 27/09 - Período de solicitação de Trancamento de Matrícula </a:t>
            </a:r>
            <a:r>
              <a:rPr lang="pt-BR" sz="800" spc="50" dirty="0" smtClean="0">
                <a:latin typeface="Arial"/>
                <a:cs typeface="Arial"/>
              </a:rPr>
              <a:t>26/08 </a:t>
            </a:r>
            <a:r>
              <a:rPr lang="pt-BR" sz="800" spc="50" dirty="0">
                <a:latin typeface="Arial"/>
                <a:cs typeface="Arial"/>
              </a:rPr>
              <a:t>a </a:t>
            </a:r>
            <a:r>
              <a:rPr lang="pt-BR" sz="800" spc="50" dirty="0" smtClean="0">
                <a:latin typeface="Arial"/>
                <a:cs typeface="Arial"/>
              </a:rPr>
              <a:t>30/08 </a:t>
            </a:r>
            <a:r>
              <a:rPr lang="pt-BR" sz="800" spc="50" dirty="0">
                <a:latin typeface="Arial"/>
                <a:cs typeface="Arial"/>
              </a:rPr>
              <a:t>– Período para processamento do sistema SIGAA</a:t>
            </a:r>
          </a:p>
          <a:p>
            <a:r>
              <a:rPr lang="pt-BR" sz="800" spc="50" dirty="0">
                <a:latin typeface="Arial"/>
                <a:cs typeface="Arial"/>
              </a:rPr>
              <a:t>(DGTI/PRODIN)</a:t>
            </a:r>
          </a:p>
          <a:p>
            <a:r>
              <a:rPr lang="pt-BR" sz="800" spc="50" dirty="0" smtClean="0">
                <a:latin typeface="Arial"/>
                <a:cs typeface="Arial"/>
              </a:rPr>
              <a:t>29 </a:t>
            </a:r>
            <a:r>
              <a:rPr lang="pt-BR" sz="800" spc="50" dirty="0">
                <a:latin typeface="Arial"/>
                <a:cs typeface="Arial"/>
              </a:rPr>
              <a:t>e 30 - II Simpósio de </a:t>
            </a:r>
            <a:r>
              <a:rPr lang="pt-BR" sz="800" spc="50" dirty="0" err="1">
                <a:latin typeface="Arial"/>
                <a:cs typeface="Arial"/>
              </a:rPr>
              <a:t>EaD</a:t>
            </a:r>
            <a:r>
              <a:rPr lang="pt-BR" sz="800" spc="50" dirty="0">
                <a:latin typeface="Arial"/>
                <a:cs typeface="Arial"/>
              </a:rPr>
              <a:t> do IFAM </a:t>
            </a:r>
          </a:p>
          <a:p>
            <a:r>
              <a:rPr lang="pt-BR" sz="800" spc="50" dirty="0" smtClean="0">
                <a:latin typeface="Arial"/>
                <a:cs typeface="Arial"/>
              </a:rPr>
              <a:t>A </a:t>
            </a:r>
            <a:r>
              <a:rPr lang="pt-BR" sz="800" spc="50" dirty="0">
                <a:latin typeface="Arial"/>
                <a:cs typeface="Arial"/>
              </a:rPr>
              <a:t>definir – Reunião ordinária do Colegiado </a:t>
            </a:r>
            <a:r>
              <a:rPr lang="pt-BR" sz="800" spc="50" dirty="0" smtClean="0">
                <a:latin typeface="Arial"/>
                <a:cs typeface="Arial"/>
              </a:rPr>
              <a:t>e NDE (no </a:t>
            </a:r>
            <a:r>
              <a:rPr lang="pt-BR" sz="800" spc="50" dirty="0">
                <a:latin typeface="Arial"/>
                <a:cs typeface="Arial"/>
              </a:rPr>
              <a:t>mínimo uma por semestre)</a:t>
            </a:r>
            <a:endParaRPr lang="pt-BR" sz="8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66751" y="7461223"/>
            <a:ext cx="3725087" cy="236731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02 - Data limite para a consolidação dos Planos de Ensino (2024/2)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05 - I Dia da Amazônia IFAM 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05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- Feriado Estadual - Elevação do Amazonas à Categoria de Província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06 – Ponto Facultativo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07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- Feriado Nacional- Independência do Brasil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09 - Data limite para publicação do Resultado de Progressão Parcial e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Aproveitamento de Estudos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09 - Data limite para a consolidação do Plano Individual de Trabalho – PIT (2024/2)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14 – Sábado letivo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23/09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27/09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- Reunião Pedagógica: Planejamento das Práticas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Integradoras e Atividades Complementares - Diretorias de Ensino dos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campi</a:t>
            </a:r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24 a 26 - I Seminário de Internacionalização e VII Encontro do Centro de Idiomas do IFAM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28 – Sábado Letivo</a:t>
            </a:r>
          </a:p>
          <a:p>
            <a:r>
              <a:rPr lang="pt-BR" sz="800" spc="50" dirty="0">
                <a:latin typeface="Arial"/>
                <a:cs typeface="Arial"/>
              </a:rPr>
              <a:t>A definir – Reunião ordinária do Colegiado e NDE (no mínimo uma por semestre</a:t>
            </a:r>
            <a:r>
              <a:rPr lang="pt-BR" sz="800" spc="50" dirty="0" smtClean="0">
                <a:latin typeface="Arial"/>
                <a:cs typeface="Arial"/>
              </a:rPr>
              <a:t>)</a:t>
            </a:r>
          </a:p>
          <a:p>
            <a:r>
              <a:rPr lang="pt-BR" sz="800" spc="50" dirty="0">
                <a:latin typeface="Arial"/>
                <a:cs typeface="Arial"/>
              </a:rPr>
              <a:t>A definir – JIF ETAPA </a:t>
            </a:r>
            <a:r>
              <a:rPr lang="pt-BR" sz="800" spc="50" dirty="0" smtClean="0">
                <a:latin typeface="Arial"/>
                <a:cs typeface="Arial"/>
              </a:rPr>
              <a:t>NORTE</a:t>
            </a:r>
            <a:endParaRPr lang="pt-BR" sz="800" spc="5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1297" y="2401106"/>
            <a:ext cx="452753" cy="93535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J U L H O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01297" y="5075191"/>
            <a:ext cx="452753" cy="113093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A G O S T O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01297" y="7669272"/>
            <a:ext cx="452753" cy="1545590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 algn="ctr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S E T E M B R O</a:t>
            </a:r>
          </a:p>
        </p:txBody>
      </p:sp>
      <p:sp>
        <p:nvSpPr>
          <p:cNvPr id="15" name="object 15"/>
          <p:cNvSpPr/>
          <p:nvPr/>
        </p:nvSpPr>
        <p:spPr>
          <a:xfrm>
            <a:off x="5962223" y="10069442"/>
            <a:ext cx="1437067" cy="428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66933" y="389360"/>
            <a:ext cx="1732092" cy="866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7" name="objec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444067"/>
              </p:ext>
            </p:extLst>
          </p:nvPr>
        </p:nvGraphicFramePr>
        <p:xfrm>
          <a:off x="775432" y="2090608"/>
          <a:ext cx="2748276" cy="16192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8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94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35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7745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R="153035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760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69545" algn="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67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64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75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723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128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xfrm>
            <a:off x="868558" y="9627987"/>
            <a:ext cx="2147691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90"/>
              </a:lnSpc>
            </a:pPr>
            <a:r>
              <a:rPr lang="pt-BR" spc="-20" dirty="0"/>
              <a:t>Dias Letivos</a:t>
            </a:r>
            <a:r>
              <a:rPr lang="pt-BR" spc="-20"/>
              <a:t>: </a:t>
            </a:r>
            <a:r>
              <a:rPr lang="pt-BR" spc="-20" smtClean="0"/>
              <a:t>19 </a:t>
            </a:r>
            <a:r>
              <a:rPr lang="pt-BR" spc="-20"/>
              <a:t>+ </a:t>
            </a:r>
            <a:r>
              <a:rPr lang="pt-BR" spc="-20" smtClean="0"/>
              <a:t>2 </a:t>
            </a:r>
            <a:r>
              <a:rPr lang="pt-BR" spc="-20" dirty="0"/>
              <a:t>sábado letivo = 21</a:t>
            </a:r>
          </a:p>
          <a:p>
            <a:pPr marL="12700">
              <a:lnSpc>
                <a:spcPts val="990"/>
              </a:lnSpc>
            </a:pPr>
            <a:r>
              <a:rPr lang="pt-BR" spc="-20" dirty="0" smtClean="0"/>
              <a:t>Total </a:t>
            </a:r>
            <a:r>
              <a:rPr lang="pt-BR" spc="-20" dirty="0"/>
              <a:t>2° semestre: 50</a:t>
            </a:r>
            <a:endParaRPr lang="pt-BR" spc="45" dirty="0"/>
          </a:p>
          <a:p>
            <a:pPr marL="12700">
              <a:lnSpc>
                <a:spcPts val="990"/>
              </a:lnSpc>
            </a:pPr>
            <a:endParaRPr spc="45" dirty="0"/>
          </a:p>
        </p:txBody>
      </p:sp>
      <p:graphicFrame>
        <p:nvGraphicFramePr>
          <p:cNvPr id="18" name="objec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021737"/>
              </p:ext>
            </p:extLst>
          </p:nvPr>
        </p:nvGraphicFramePr>
        <p:xfrm>
          <a:off x="762283" y="4845314"/>
          <a:ext cx="2747008" cy="1619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5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7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6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7745"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890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R="14351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756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49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095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70"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70"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7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738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128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30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9" name="objec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138024"/>
              </p:ext>
            </p:extLst>
          </p:nvPr>
        </p:nvGraphicFramePr>
        <p:xfrm>
          <a:off x="768848" y="7650480"/>
          <a:ext cx="2736212" cy="16116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2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3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75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8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03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6465">
                <a:tc>
                  <a:txBody>
                    <a:bodyPr/>
                    <a:lstStyle/>
                    <a:p>
                      <a:pPr marR="14224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R="14287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E3834E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E383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479"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86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032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359">
                <a:tc>
                  <a:txBody>
                    <a:bodyPr/>
                    <a:lstStyle/>
                    <a:p>
                      <a:pPr marR="15811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359"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7000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344">
                <a:tc>
                  <a:txBody>
                    <a:bodyPr/>
                    <a:lstStyle/>
                    <a:p>
                      <a:pPr marR="12382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675"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857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6034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" name="Retângulo 21"/>
          <p:cNvSpPr/>
          <p:nvPr/>
        </p:nvSpPr>
        <p:spPr>
          <a:xfrm>
            <a:off x="1187450" y="2637156"/>
            <a:ext cx="2317610" cy="50291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832412" y="2915192"/>
            <a:ext cx="736038" cy="50291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2442292" y="3210293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3193371" y="5401511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3212394" y="6235181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/>
          <p:cNvSpPr/>
          <p:nvPr/>
        </p:nvSpPr>
        <p:spPr>
          <a:xfrm>
            <a:off x="2442291" y="7940675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/>
          <p:cNvSpPr/>
          <p:nvPr/>
        </p:nvSpPr>
        <p:spPr>
          <a:xfrm>
            <a:off x="3248107" y="7940675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3212394" y="8236814"/>
            <a:ext cx="241327" cy="20187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/>
          <p:cNvSpPr/>
          <p:nvPr/>
        </p:nvSpPr>
        <p:spPr>
          <a:xfrm>
            <a:off x="2055107" y="2398326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864387" y="5708946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3202882" y="8763185"/>
            <a:ext cx="241327" cy="20187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7134" cy="1082040"/>
          </a:xfrm>
          <a:custGeom>
            <a:avLst/>
            <a:gdLst/>
            <a:ahLst/>
            <a:cxnLst/>
            <a:rect l="l" t="t" r="r" b="b"/>
            <a:pathLst>
              <a:path w="7557134" h="1082040">
                <a:moveTo>
                  <a:pt x="0" y="1081820"/>
                </a:moveTo>
                <a:lnTo>
                  <a:pt x="7556509" y="1081820"/>
                </a:lnTo>
                <a:lnTo>
                  <a:pt x="7556509" y="0"/>
                </a:lnTo>
                <a:lnTo>
                  <a:pt x="0" y="0"/>
                </a:lnTo>
                <a:lnTo>
                  <a:pt x="0" y="108182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472013"/>
            <a:ext cx="7557134" cy="9215755"/>
          </a:xfrm>
          <a:custGeom>
            <a:avLst/>
            <a:gdLst/>
            <a:ahLst/>
            <a:cxnLst/>
            <a:rect l="l" t="t" r="r" b="b"/>
            <a:pathLst>
              <a:path w="7557134" h="9215755">
                <a:moveTo>
                  <a:pt x="0" y="9215590"/>
                </a:moveTo>
                <a:lnTo>
                  <a:pt x="7556509" y="9215590"/>
                </a:lnTo>
                <a:lnTo>
                  <a:pt x="7556509" y="0"/>
                </a:lnTo>
                <a:lnTo>
                  <a:pt x="0" y="0"/>
                </a:lnTo>
                <a:lnTo>
                  <a:pt x="0" y="921559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81817"/>
            <a:ext cx="7556500" cy="390525"/>
          </a:xfrm>
          <a:custGeom>
            <a:avLst/>
            <a:gdLst/>
            <a:ahLst/>
            <a:cxnLst/>
            <a:rect l="l" t="t" r="r" b="b"/>
            <a:pathLst>
              <a:path w="7556500" h="390525">
                <a:moveTo>
                  <a:pt x="0" y="390195"/>
                </a:moveTo>
                <a:lnTo>
                  <a:pt x="0" y="0"/>
                </a:lnTo>
                <a:lnTo>
                  <a:pt x="7555991" y="0"/>
                </a:lnTo>
                <a:lnTo>
                  <a:pt x="7555991" y="390195"/>
                </a:lnTo>
                <a:lnTo>
                  <a:pt x="0" y="390195"/>
                </a:lnTo>
                <a:close/>
              </a:path>
            </a:pathLst>
          </a:custGeom>
          <a:solidFill>
            <a:srgbClr val="188F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0614" y="7477018"/>
            <a:ext cx="2931160" cy="2064385"/>
          </a:xfrm>
          <a:custGeom>
            <a:avLst/>
            <a:gdLst/>
            <a:ahLst/>
            <a:cxnLst/>
            <a:rect l="l" t="t" r="r" b="b"/>
            <a:pathLst>
              <a:path w="2931160" h="2064384">
                <a:moveTo>
                  <a:pt x="2813952" y="2063929"/>
                </a:moveTo>
                <a:lnTo>
                  <a:pt x="116860" y="2063929"/>
                </a:lnTo>
                <a:lnTo>
                  <a:pt x="79598" y="2056379"/>
                </a:lnTo>
                <a:lnTo>
                  <a:pt x="38200" y="2028436"/>
                </a:lnTo>
                <a:lnTo>
                  <a:pt x="10256" y="1987039"/>
                </a:lnTo>
                <a:lnTo>
                  <a:pt x="0" y="1936424"/>
                </a:lnTo>
                <a:lnTo>
                  <a:pt x="0" y="130210"/>
                </a:lnTo>
                <a:lnTo>
                  <a:pt x="10256" y="79595"/>
                </a:lnTo>
                <a:lnTo>
                  <a:pt x="38200" y="38198"/>
                </a:lnTo>
                <a:lnTo>
                  <a:pt x="79598" y="10255"/>
                </a:lnTo>
                <a:lnTo>
                  <a:pt x="130212" y="0"/>
                </a:lnTo>
                <a:lnTo>
                  <a:pt x="2800600" y="0"/>
                </a:lnTo>
                <a:lnTo>
                  <a:pt x="2851214" y="10255"/>
                </a:lnTo>
                <a:lnTo>
                  <a:pt x="2892611" y="38198"/>
                </a:lnTo>
                <a:lnTo>
                  <a:pt x="2920554" y="79595"/>
                </a:lnTo>
                <a:lnTo>
                  <a:pt x="2930810" y="130210"/>
                </a:lnTo>
                <a:lnTo>
                  <a:pt x="2930810" y="1936424"/>
                </a:lnTo>
                <a:lnTo>
                  <a:pt x="2920554" y="1987039"/>
                </a:lnTo>
                <a:lnTo>
                  <a:pt x="2892611" y="2028436"/>
                </a:lnTo>
                <a:lnTo>
                  <a:pt x="2851214" y="2056379"/>
                </a:lnTo>
                <a:lnTo>
                  <a:pt x="2813952" y="20639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0614" y="4622962"/>
            <a:ext cx="2931160" cy="2011045"/>
          </a:xfrm>
          <a:custGeom>
            <a:avLst/>
            <a:gdLst/>
            <a:ahLst/>
            <a:cxnLst/>
            <a:rect l="l" t="t" r="r" b="b"/>
            <a:pathLst>
              <a:path w="2931160" h="2011045">
                <a:moveTo>
                  <a:pt x="2817519" y="2010781"/>
                </a:moveTo>
                <a:lnTo>
                  <a:pt x="113293" y="2010781"/>
                </a:lnTo>
                <a:lnTo>
                  <a:pt x="79598" y="2003954"/>
                </a:lnTo>
                <a:lnTo>
                  <a:pt x="38200" y="1976010"/>
                </a:lnTo>
                <a:lnTo>
                  <a:pt x="10256" y="1934613"/>
                </a:lnTo>
                <a:lnTo>
                  <a:pt x="0" y="1883999"/>
                </a:lnTo>
                <a:lnTo>
                  <a:pt x="0" y="130210"/>
                </a:lnTo>
                <a:lnTo>
                  <a:pt x="10256" y="79595"/>
                </a:lnTo>
                <a:lnTo>
                  <a:pt x="38200" y="38198"/>
                </a:lnTo>
                <a:lnTo>
                  <a:pt x="79598" y="10255"/>
                </a:lnTo>
                <a:lnTo>
                  <a:pt x="130212" y="0"/>
                </a:lnTo>
                <a:lnTo>
                  <a:pt x="2800600" y="0"/>
                </a:lnTo>
                <a:lnTo>
                  <a:pt x="2851214" y="10255"/>
                </a:lnTo>
                <a:lnTo>
                  <a:pt x="2892611" y="38198"/>
                </a:lnTo>
                <a:lnTo>
                  <a:pt x="2920554" y="79595"/>
                </a:lnTo>
                <a:lnTo>
                  <a:pt x="2930810" y="130210"/>
                </a:lnTo>
                <a:lnTo>
                  <a:pt x="2930810" y="1883999"/>
                </a:lnTo>
                <a:lnTo>
                  <a:pt x="2920554" y="1934613"/>
                </a:lnTo>
                <a:lnTo>
                  <a:pt x="2892611" y="1976010"/>
                </a:lnTo>
                <a:lnTo>
                  <a:pt x="2851214" y="2003954"/>
                </a:lnTo>
                <a:lnTo>
                  <a:pt x="2817519" y="20107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614" y="1886431"/>
            <a:ext cx="2931160" cy="1999614"/>
          </a:xfrm>
          <a:custGeom>
            <a:avLst/>
            <a:gdLst/>
            <a:ahLst/>
            <a:cxnLst/>
            <a:rect l="l" t="t" r="r" b="b"/>
            <a:pathLst>
              <a:path w="2931160" h="1999614">
                <a:moveTo>
                  <a:pt x="2800599" y="1999006"/>
                </a:moveTo>
                <a:lnTo>
                  <a:pt x="130213" y="1999006"/>
                </a:lnTo>
                <a:lnTo>
                  <a:pt x="79598" y="1988750"/>
                </a:lnTo>
                <a:lnTo>
                  <a:pt x="38200" y="1960807"/>
                </a:lnTo>
                <a:lnTo>
                  <a:pt x="10256" y="1919410"/>
                </a:lnTo>
                <a:lnTo>
                  <a:pt x="0" y="1868795"/>
                </a:lnTo>
                <a:lnTo>
                  <a:pt x="0" y="130213"/>
                </a:lnTo>
                <a:lnTo>
                  <a:pt x="10256" y="79598"/>
                </a:lnTo>
                <a:lnTo>
                  <a:pt x="38200" y="38200"/>
                </a:lnTo>
                <a:lnTo>
                  <a:pt x="79598" y="10256"/>
                </a:lnTo>
                <a:lnTo>
                  <a:pt x="130213" y="0"/>
                </a:lnTo>
                <a:lnTo>
                  <a:pt x="2800599" y="0"/>
                </a:lnTo>
                <a:lnTo>
                  <a:pt x="2851214" y="10256"/>
                </a:lnTo>
                <a:lnTo>
                  <a:pt x="2892611" y="38200"/>
                </a:lnTo>
                <a:lnTo>
                  <a:pt x="2920554" y="79598"/>
                </a:lnTo>
                <a:lnTo>
                  <a:pt x="2930810" y="130213"/>
                </a:lnTo>
                <a:lnTo>
                  <a:pt x="2930810" y="1868795"/>
                </a:lnTo>
                <a:lnTo>
                  <a:pt x="2920554" y="1919410"/>
                </a:lnTo>
                <a:lnTo>
                  <a:pt x="2892611" y="1960807"/>
                </a:lnTo>
                <a:lnTo>
                  <a:pt x="2851214" y="1988750"/>
                </a:lnTo>
                <a:lnTo>
                  <a:pt x="2800599" y="19990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2194" y="1047531"/>
            <a:ext cx="21621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2600" spc="-80" dirty="0" smtClean="0">
                <a:solidFill>
                  <a:srgbClr val="FFFFFF"/>
                </a:solidFill>
                <a:latin typeface="Arial"/>
                <a:cs typeface="Arial"/>
              </a:rPr>
              <a:t>Graduação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Calendário </a:t>
            </a:r>
            <a:r>
              <a:rPr spc="-5" dirty="0"/>
              <a:t>Acadêmico</a:t>
            </a:r>
            <a:r>
              <a:rPr spc="-495" dirty="0"/>
              <a:t> </a:t>
            </a:r>
            <a:r>
              <a:rPr sz="4125" b="0" spc="187" baseline="2020" dirty="0">
                <a:solidFill>
                  <a:srgbClr val="188F2B"/>
                </a:solidFill>
                <a:latin typeface="Arial"/>
                <a:cs typeface="Arial"/>
              </a:rPr>
              <a:t>2024</a:t>
            </a:r>
            <a:endParaRPr sz="4125" baseline="202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8558" y="3940321"/>
            <a:ext cx="2452491" cy="313547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>
                <a:latin typeface="Arial"/>
                <a:cs typeface="Arial"/>
              </a:rPr>
              <a:t>Dias Letivos: </a:t>
            </a:r>
            <a:r>
              <a:rPr lang="pt-BR" sz="950" spc="-20" dirty="0" smtClean="0">
                <a:latin typeface="Arial"/>
                <a:cs typeface="Arial"/>
              </a:rPr>
              <a:t>22 </a:t>
            </a:r>
            <a:r>
              <a:rPr lang="pt-BR" sz="950" spc="-20" dirty="0">
                <a:latin typeface="Arial"/>
                <a:cs typeface="Arial"/>
              </a:rPr>
              <a:t>+ 1 sábado letivo = </a:t>
            </a:r>
            <a:r>
              <a:rPr lang="pt-BR" sz="950" spc="-20" dirty="0" smtClean="0">
                <a:latin typeface="Arial"/>
                <a:cs typeface="Arial"/>
              </a:rPr>
              <a:t>23</a:t>
            </a:r>
            <a:endParaRPr lang="pt-BR" sz="950" spc="-20" dirty="0">
              <a:latin typeface="Arial"/>
              <a:cs typeface="Arial"/>
            </a:endParaRPr>
          </a:p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 smtClean="0">
                <a:latin typeface="Arial"/>
                <a:cs typeface="Arial"/>
              </a:rPr>
              <a:t>Total </a:t>
            </a:r>
            <a:r>
              <a:rPr lang="pt-BR" sz="950" spc="-20" dirty="0">
                <a:latin typeface="Arial"/>
                <a:cs typeface="Arial"/>
              </a:rPr>
              <a:t>2° semestre: </a:t>
            </a:r>
            <a:r>
              <a:rPr lang="pt-BR" sz="950" spc="-20" dirty="0" smtClean="0">
                <a:latin typeface="Arial"/>
                <a:cs typeface="Arial"/>
              </a:rPr>
              <a:t>73</a:t>
            </a:r>
            <a:endParaRPr lang="pt-BR" sz="9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5411" y="6691598"/>
            <a:ext cx="2673502" cy="300723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18440">
              <a:lnSpc>
                <a:spcPts val="1120"/>
              </a:lnSpc>
              <a:spcBef>
                <a:spcPts val="145"/>
              </a:spcBef>
            </a:pPr>
            <a:r>
              <a:rPr lang="pt-BR" sz="950" spc="-20" dirty="0">
                <a:latin typeface="Arial"/>
                <a:cs typeface="Arial"/>
              </a:rPr>
              <a:t>Dias </a:t>
            </a:r>
            <a:r>
              <a:rPr lang="pt-BR" sz="950" spc="10" dirty="0">
                <a:latin typeface="Arial"/>
                <a:cs typeface="Arial"/>
              </a:rPr>
              <a:t>Letivos: 19 + 0</a:t>
            </a:r>
            <a:r>
              <a:rPr lang="pt-BR" sz="950" spc="45" dirty="0">
                <a:latin typeface="Arial"/>
                <a:cs typeface="Arial"/>
              </a:rPr>
              <a:t>2 sábados letivos = 21 </a:t>
            </a:r>
            <a:r>
              <a:rPr lang="pt-BR" sz="950" spc="5" dirty="0" smtClean="0">
                <a:latin typeface="Arial"/>
                <a:cs typeface="Arial"/>
              </a:rPr>
              <a:t>Total </a:t>
            </a:r>
            <a:r>
              <a:rPr lang="pt-BR" sz="950" spc="5" dirty="0">
                <a:latin typeface="Arial"/>
                <a:cs typeface="Arial"/>
              </a:rPr>
              <a:t>2</a:t>
            </a:r>
            <a:r>
              <a:rPr lang="pt-BR" sz="950" spc="25" dirty="0">
                <a:latin typeface="Arial"/>
                <a:cs typeface="Arial"/>
              </a:rPr>
              <a:t>° </a:t>
            </a:r>
            <a:r>
              <a:rPr lang="pt-BR" sz="950" spc="15" dirty="0">
                <a:latin typeface="Arial"/>
                <a:cs typeface="Arial"/>
              </a:rPr>
              <a:t>semestre:</a:t>
            </a:r>
            <a:r>
              <a:rPr lang="pt-BR" sz="950" spc="-190" dirty="0">
                <a:latin typeface="Arial"/>
                <a:cs typeface="Arial"/>
              </a:rPr>
              <a:t> </a:t>
            </a:r>
            <a:r>
              <a:rPr lang="pt-BR" sz="950" spc="45" dirty="0">
                <a:latin typeface="Arial"/>
                <a:cs typeface="Arial"/>
              </a:rPr>
              <a:t>94</a:t>
            </a:r>
            <a:endParaRPr lang="pt-BR" sz="95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02070" y="1886431"/>
            <a:ext cx="3854450" cy="2442210"/>
          </a:xfrm>
          <a:custGeom>
            <a:avLst/>
            <a:gdLst/>
            <a:ahLst/>
            <a:cxnLst/>
            <a:rect l="l" t="t" r="r" b="b"/>
            <a:pathLst>
              <a:path w="3854450" h="2442210">
                <a:moveTo>
                  <a:pt x="3853922" y="2441606"/>
                </a:moveTo>
                <a:lnTo>
                  <a:pt x="98907" y="2441606"/>
                </a:lnTo>
                <a:lnTo>
                  <a:pt x="60461" y="2433816"/>
                </a:lnTo>
                <a:lnTo>
                  <a:pt x="29016" y="2412589"/>
                </a:lnTo>
                <a:lnTo>
                  <a:pt x="7790" y="2381144"/>
                </a:lnTo>
                <a:lnTo>
                  <a:pt x="0" y="2342698"/>
                </a:lnTo>
                <a:lnTo>
                  <a:pt x="0" y="98895"/>
                </a:lnTo>
                <a:lnTo>
                  <a:pt x="7790" y="60454"/>
                </a:lnTo>
                <a:lnTo>
                  <a:pt x="29016" y="29013"/>
                </a:lnTo>
                <a:lnTo>
                  <a:pt x="60461" y="7789"/>
                </a:lnTo>
                <a:lnTo>
                  <a:pt x="98907" y="0"/>
                </a:lnTo>
                <a:lnTo>
                  <a:pt x="3853922" y="0"/>
                </a:lnTo>
                <a:lnTo>
                  <a:pt x="3853922" y="24416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02070" y="4622962"/>
            <a:ext cx="3854450" cy="2442210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09"/>
                </a:lnTo>
                <a:lnTo>
                  <a:pt x="29016" y="2412583"/>
                </a:lnTo>
                <a:lnTo>
                  <a:pt x="7790" y="2381138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48"/>
                </a:lnTo>
                <a:lnTo>
                  <a:pt x="29016" y="29012"/>
                </a:lnTo>
                <a:lnTo>
                  <a:pt x="60461" y="7789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02070" y="7374239"/>
            <a:ext cx="3854450" cy="2441575"/>
          </a:xfrm>
          <a:custGeom>
            <a:avLst/>
            <a:gdLst/>
            <a:ahLst/>
            <a:cxnLst/>
            <a:rect l="l" t="t" r="r" b="b"/>
            <a:pathLst>
              <a:path w="3854450" h="2441575">
                <a:moveTo>
                  <a:pt x="3853922" y="2441569"/>
                </a:moveTo>
                <a:lnTo>
                  <a:pt x="98907" y="2441569"/>
                </a:lnTo>
                <a:lnTo>
                  <a:pt x="60461" y="2433783"/>
                </a:lnTo>
                <a:lnTo>
                  <a:pt x="29016" y="2412567"/>
                </a:lnTo>
                <a:lnTo>
                  <a:pt x="7790" y="2381133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35"/>
                </a:lnTo>
                <a:lnTo>
                  <a:pt x="29016" y="29001"/>
                </a:lnTo>
                <a:lnTo>
                  <a:pt x="60461" y="7785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5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77055" y="2002271"/>
            <a:ext cx="3704479" cy="2254462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12 </a:t>
            </a:r>
            <a:r>
              <a:rPr lang="pt-BR" sz="800" spc="50" dirty="0">
                <a:latin typeface="Arial"/>
                <a:cs typeface="Arial"/>
              </a:rPr>
              <a:t>- Feriado Nacional - Nossa Senhora Aparecida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14 </a:t>
            </a:r>
            <a:r>
              <a:rPr lang="pt-BR" sz="800" spc="50" dirty="0">
                <a:latin typeface="Arial"/>
                <a:cs typeface="Arial"/>
              </a:rPr>
              <a:t>a 18 – Lançamento de pelo menos uma nota e faltas parciais de cada componente curricular dos cursos semestrais, conforme Plano Estratégico de Ações de Acesso, Permanência e Êxito dos alunos do IFAM</a:t>
            </a:r>
            <a:r>
              <a:rPr lang="pt-BR" sz="800" spc="50" dirty="0" smtClean="0">
                <a:latin typeface="Arial"/>
                <a:cs typeface="Arial"/>
              </a:rPr>
              <a:t>.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 a 20 – Semana Nacional de Ciência e Tecnologia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 a 20 – Mostra de Extensão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15 - Dia do Professor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19 </a:t>
            </a:r>
            <a:r>
              <a:rPr lang="pt-BR" sz="800" spc="50" dirty="0">
                <a:latin typeface="Arial"/>
                <a:cs typeface="Arial"/>
              </a:rPr>
              <a:t>- Sábado Letivo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28 </a:t>
            </a:r>
            <a:r>
              <a:rPr lang="pt-BR" sz="800" spc="50" dirty="0">
                <a:latin typeface="Arial"/>
                <a:cs typeface="Arial"/>
              </a:rPr>
              <a:t>- Dia do Servidor Público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29 </a:t>
            </a:r>
            <a:r>
              <a:rPr lang="pt-BR" sz="800" spc="50" dirty="0">
                <a:latin typeface="Arial"/>
                <a:cs typeface="Arial"/>
              </a:rPr>
              <a:t>a </a:t>
            </a:r>
            <a:r>
              <a:rPr lang="pt-BR" sz="800" spc="50" dirty="0" smtClean="0">
                <a:latin typeface="Arial"/>
                <a:cs typeface="Arial"/>
              </a:rPr>
              <a:t>31 </a:t>
            </a:r>
            <a:r>
              <a:rPr lang="pt-BR" sz="800" spc="50" dirty="0">
                <a:latin typeface="Arial"/>
                <a:cs typeface="Arial"/>
              </a:rPr>
              <a:t>- Reunião Pedagógica: Planejamento das Práticas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Integradoras e Atividades Complementares - Diretorias de Ensino dos campi.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A </a:t>
            </a:r>
            <a:r>
              <a:rPr lang="pt-BR" sz="800" spc="50" dirty="0">
                <a:latin typeface="Arial"/>
                <a:cs typeface="Arial"/>
              </a:rPr>
              <a:t>definir: deflagração do processo seletivo </a:t>
            </a:r>
            <a:r>
              <a:rPr lang="pt-BR" sz="800" spc="50" dirty="0" smtClean="0">
                <a:latin typeface="Arial"/>
                <a:cs typeface="Arial"/>
              </a:rPr>
              <a:t>2025/1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A definir – Reunião ordinária do Colegiado e NDE (no mínimo uma por semestre</a:t>
            </a:r>
            <a:r>
              <a:rPr lang="pt-BR" sz="800" spc="50" dirty="0" smtClean="0">
                <a:latin typeface="Arial"/>
                <a:cs typeface="Arial"/>
              </a:rPr>
              <a:t>)</a:t>
            </a:r>
            <a:endParaRPr lang="pt-BR" sz="8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47065" y="4902539"/>
            <a:ext cx="3496273" cy="156196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02 - Feriado Nacional - Finados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09 </a:t>
            </a:r>
            <a:r>
              <a:rPr lang="pt-BR" sz="800" spc="50" dirty="0">
                <a:latin typeface="Arial"/>
                <a:cs typeface="Arial"/>
              </a:rPr>
              <a:t>- Sábado Letivo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15 </a:t>
            </a:r>
            <a:r>
              <a:rPr lang="pt-BR" sz="800" spc="50" dirty="0">
                <a:latin typeface="Arial"/>
                <a:cs typeface="Arial"/>
              </a:rPr>
              <a:t>- Feriado Nacional - Proclamação da República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20 - Feriado Estadual - Dia da Consciência Negra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21 </a:t>
            </a:r>
            <a:r>
              <a:rPr lang="pt-BR" sz="800" spc="50" dirty="0" smtClean="0">
                <a:latin typeface="Arial"/>
                <a:cs typeface="Arial"/>
              </a:rPr>
              <a:t>- </a:t>
            </a:r>
            <a:r>
              <a:rPr lang="pt-BR" sz="800" spc="50" dirty="0">
                <a:latin typeface="Arial"/>
                <a:cs typeface="Arial"/>
              </a:rPr>
              <a:t>Dia Mundial da Pesca Artesanal (NUPA)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25 a 29 - Reunião Pedagógica: Planejamento das Práticas Integradoras e Atividades Complementares - Diretorias de Ensino dos campi.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23 </a:t>
            </a:r>
            <a:r>
              <a:rPr lang="pt-BR" sz="800" spc="50" dirty="0">
                <a:latin typeface="Arial"/>
                <a:cs typeface="Arial"/>
              </a:rPr>
              <a:t>- Sábado </a:t>
            </a:r>
            <a:r>
              <a:rPr lang="pt-BR" sz="800" spc="50" dirty="0" smtClean="0">
                <a:latin typeface="Arial"/>
                <a:cs typeface="Arial"/>
              </a:rPr>
              <a:t>Letivo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A definir – Reunião ordinária do Colegiado e NDE (no mínimo uma por semestre</a:t>
            </a:r>
            <a:r>
              <a:rPr lang="pt-BR" sz="800" spc="50" dirty="0" smtClean="0">
                <a:latin typeface="Arial"/>
                <a:cs typeface="Arial"/>
              </a:rPr>
              <a:t>)</a:t>
            </a:r>
            <a:endParaRPr lang="pt-BR" sz="8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07571" y="7458106"/>
            <a:ext cx="3748929" cy="210570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08 - Feriado Estadual - N. S. da Imaculada Conceição;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09 - Término </a:t>
            </a:r>
            <a:r>
              <a:rPr lang="pt-BR" sz="800" spc="50" dirty="0" smtClean="0">
                <a:latin typeface="Arial"/>
                <a:cs typeface="Arial"/>
              </a:rPr>
              <a:t>do </a:t>
            </a:r>
            <a:r>
              <a:rPr lang="pt-BR" sz="800" spc="50" dirty="0">
                <a:latin typeface="Arial"/>
                <a:cs typeface="Arial"/>
              </a:rPr>
              <a:t>2° semestre;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12 </a:t>
            </a:r>
            <a:r>
              <a:rPr lang="pt-BR" sz="800" spc="50" dirty="0">
                <a:latin typeface="Arial"/>
                <a:cs typeface="Arial"/>
              </a:rPr>
              <a:t>- Data limite para lançamento de notas, frequência e conteúdo </a:t>
            </a:r>
            <a:r>
              <a:rPr lang="pt-BR" sz="800" spc="50" dirty="0" smtClean="0">
                <a:latin typeface="Arial"/>
                <a:cs typeface="Arial"/>
              </a:rPr>
              <a:t>– </a:t>
            </a:r>
            <a:r>
              <a:rPr lang="pt-BR" sz="800" spc="50" dirty="0">
                <a:latin typeface="Arial"/>
                <a:cs typeface="Arial"/>
              </a:rPr>
              <a:t>Consolidação parcial;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13 </a:t>
            </a:r>
            <a:r>
              <a:rPr lang="pt-BR" sz="800" spc="50" dirty="0">
                <a:latin typeface="Arial"/>
                <a:cs typeface="Arial"/>
              </a:rPr>
              <a:t>- Data limite para comunicar os discentes da disponibilização de notas no SIGAA e Convocação para exames finais;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16 </a:t>
            </a:r>
            <a:r>
              <a:rPr lang="pt-BR" sz="800" spc="50" dirty="0">
                <a:latin typeface="Arial"/>
                <a:cs typeface="Arial"/>
              </a:rPr>
              <a:t>a 17 - Exames finais </a:t>
            </a:r>
            <a:endParaRPr lang="pt-BR" sz="800" spc="5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18 </a:t>
            </a:r>
            <a:r>
              <a:rPr lang="pt-BR" sz="800" spc="50" dirty="0">
                <a:latin typeface="Arial"/>
                <a:cs typeface="Arial"/>
              </a:rPr>
              <a:t>- Data limite para lançamento das notas provenientes do Exames </a:t>
            </a:r>
            <a:r>
              <a:rPr lang="pt-BR" sz="800" spc="50" dirty="0" smtClean="0">
                <a:latin typeface="Arial"/>
                <a:cs typeface="Arial"/>
              </a:rPr>
              <a:t>Finais;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19 a 23 </a:t>
            </a:r>
            <a:r>
              <a:rPr lang="pt-BR" sz="800" spc="50" dirty="0">
                <a:latin typeface="Arial"/>
                <a:cs typeface="Arial"/>
              </a:rPr>
              <a:t>- Consolidação final de notas e frequência e comunicação aos discentes da disponibilização de notas no SIGAA - Fechamento do SIGAA;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23 - Fim do Ano Acadêmico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24 - Véspera de Natal;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25 – Natal.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01297" y="2196389"/>
            <a:ext cx="452753" cy="134429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O U T U B R O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01297" y="4852233"/>
            <a:ext cx="452753" cy="1577340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N O V E M B R O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01297" y="7677224"/>
            <a:ext cx="452753" cy="1529715"/>
          </a:xfrm>
          <a:prstGeom prst="rect">
            <a:avLst/>
          </a:prstGeom>
        </p:spPr>
        <p:txBody>
          <a:bodyPr vert="vert270" wrap="square" lIns="0" tIns="92710" rIns="0" bIns="0" rtlCol="0">
            <a:spAutoFit/>
          </a:bodyPr>
          <a:lstStyle/>
          <a:p>
            <a:pPr marL="12700">
              <a:lnSpc>
                <a:spcPts val="4145"/>
              </a:lnSpc>
              <a:spcBef>
                <a:spcPts val="730"/>
              </a:spcBef>
            </a:pPr>
            <a:r>
              <a:rPr sz="2000" b="1" spc="-300" dirty="0">
                <a:solidFill>
                  <a:srgbClr val="188F2B"/>
                </a:solidFill>
                <a:latin typeface="Arial"/>
                <a:cs typeface="Arial"/>
              </a:rPr>
              <a:t>D E Z E M B R O</a:t>
            </a:r>
          </a:p>
        </p:txBody>
      </p:sp>
      <p:sp>
        <p:nvSpPr>
          <p:cNvPr id="21" name="object 21"/>
          <p:cNvSpPr/>
          <p:nvPr/>
        </p:nvSpPr>
        <p:spPr>
          <a:xfrm>
            <a:off x="5962223" y="10069442"/>
            <a:ext cx="1437067" cy="428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38463" y="222965"/>
            <a:ext cx="1161074" cy="1132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3" name="object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854074"/>
              </p:ext>
            </p:extLst>
          </p:nvPr>
        </p:nvGraphicFramePr>
        <p:xfrm>
          <a:off x="775411" y="2080845"/>
          <a:ext cx="2720973" cy="16040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3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03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5187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195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43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700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589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47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271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509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040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255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67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6700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xfrm>
            <a:off x="868559" y="9627987"/>
            <a:ext cx="1705810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90"/>
              </a:lnSpc>
            </a:pPr>
            <a:r>
              <a:rPr lang="pt-BR" spc="-20" dirty="0"/>
              <a:t>Dias Letivos: </a:t>
            </a:r>
            <a:r>
              <a:rPr lang="pt-BR" spc="-20" dirty="0" smtClean="0"/>
              <a:t>06 </a:t>
            </a:r>
            <a:endParaRPr lang="pt-BR" spc="-20" dirty="0"/>
          </a:p>
          <a:p>
            <a:pPr marL="12700">
              <a:lnSpc>
                <a:spcPts val="990"/>
              </a:lnSpc>
            </a:pPr>
            <a:r>
              <a:rPr lang="pt-BR" spc="-20" dirty="0" smtClean="0"/>
              <a:t>Total </a:t>
            </a:r>
            <a:r>
              <a:rPr lang="pt-BR" spc="-20" dirty="0"/>
              <a:t>2° semestre: 100</a:t>
            </a:r>
          </a:p>
          <a:p>
            <a:pPr marL="12700">
              <a:lnSpc>
                <a:spcPts val="990"/>
              </a:lnSpc>
            </a:pPr>
            <a:r>
              <a:rPr lang="pt-BR" spc="-20" dirty="0"/>
              <a:t>Total ano letivo: 200</a:t>
            </a:r>
            <a:endParaRPr lang="pt-BR" spc="45" dirty="0"/>
          </a:p>
        </p:txBody>
      </p:sp>
      <p:graphicFrame>
        <p:nvGraphicFramePr>
          <p:cNvPr id="24" name="object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689334"/>
              </p:ext>
            </p:extLst>
          </p:nvPr>
        </p:nvGraphicFramePr>
        <p:xfrm>
          <a:off x="775411" y="4852903"/>
          <a:ext cx="2725418" cy="16040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3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03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5187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R="142875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R="151765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199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 smtClean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67640"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33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64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9539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033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67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20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5" name="object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03734"/>
              </p:ext>
            </p:extLst>
          </p:nvPr>
        </p:nvGraphicFramePr>
        <p:xfrm>
          <a:off x="775411" y="7671206"/>
          <a:ext cx="2720973" cy="1604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1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56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5187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5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solidFill>
                      <a:srgbClr val="91CC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199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159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685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34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64"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034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67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39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50" spc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0" dirty="0">
                          <a:solidFill>
                            <a:srgbClr val="B1B4B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5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" name="Retângulo 28"/>
          <p:cNvSpPr/>
          <p:nvPr/>
        </p:nvSpPr>
        <p:spPr>
          <a:xfrm>
            <a:off x="3213304" y="2654251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/>
          <p:cNvSpPr/>
          <p:nvPr/>
        </p:nvSpPr>
        <p:spPr>
          <a:xfrm>
            <a:off x="3188563" y="2916345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/>
          <p:cNvSpPr/>
          <p:nvPr/>
        </p:nvSpPr>
        <p:spPr>
          <a:xfrm>
            <a:off x="1265669" y="3448953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3224275" y="5144674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2827325" y="5675457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2041434" y="5955663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Retângulo 34"/>
          <p:cNvSpPr/>
          <p:nvPr/>
        </p:nvSpPr>
        <p:spPr>
          <a:xfrm>
            <a:off x="3191438" y="5965590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Retângulo 35"/>
          <p:cNvSpPr/>
          <p:nvPr/>
        </p:nvSpPr>
        <p:spPr>
          <a:xfrm>
            <a:off x="868558" y="8234263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Retângulo 36"/>
          <p:cNvSpPr/>
          <p:nvPr/>
        </p:nvSpPr>
        <p:spPr>
          <a:xfrm>
            <a:off x="1263650" y="8248828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/>
          <p:cNvSpPr/>
          <p:nvPr/>
        </p:nvSpPr>
        <p:spPr>
          <a:xfrm>
            <a:off x="2041433" y="8766453"/>
            <a:ext cx="188925" cy="207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/>
          <p:cNvSpPr/>
          <p:nvPr/>
        </p:nvSpPr>
        <p:spPr>
          <a:xfrm>
            <a:off x="3197896" y="5424288"/>
            <a:ext cx="260350" cy="228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/>
          <p:cNvSpPr/>
          <p:nvPr/>
        </p:nvSpPr>
        <p:spPr>
          <a:xfrm>
            <a:off x="1247140" y="8793174"/>
            <a:ext cx="188925" cy="20781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2194" y="1047531"/>
            <a:ext cx="21621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2600" spc="-80" dirty="0" smtClean="0">
                <a:solidFill>
                  <a:srgbClr val="FFFFFF"/>
                </a:solidFill>
                <a:latin typeface="Arial"/>
                <a:cs typeface="Arial"/>
              </a:rPr>
              <a:t>Graduação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2194" y="570375"/>
            <a:ext cx="4980305" cy="4892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pc="-25" dirty="0"/>
              <a:t>EVENTOS </a:t>
            </a:r>
            <a:r>
              <a:rPr lang="pt-BR" spc="-25" dirty="0" smtClean="0"/>
              <a:t>INSTITUCIONAIS</a:t>
            </a:r>
            <a:endParaRPr sz="4125" baseline="202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0650" y="1602133"/>
            <a:ext cx="7278375" cy="9083675"/>
          </a:xfrm>
          <a:custGeom>
            <a:avLst/>
            <a:gdLst/>
            <a:ahLst/>
            <a:cxnLst/>
            <a:rect l="l" t="t" r="r" b="b"/>
            <a:pathLst>
              <a:path w="3854450" h="2442209">
                <a:moveTo>
                  <a:pt x="3853922" y="2441600"/>
                </a:moveTo>
                <a:lnTo>
                  <a:pt x="98907" y="2441600"/>
                </a:lnTo>
                <a:lnTo>
                  <a:pt x="60461" y="2433809"/>
                </a:lnTo>
                <a:lnTo>
                  <a:pt x="29016" y="2412583"/>
                </a:lnTo>
                <a:lnTo>
                  <a:pt x="7790" y="2381138"/>
                </a:lnTo>
                <a:lnTo>
                  <a:pt x="0" y="2342692"/>
                </a:lnTo>
                <a:lnTo>
                  <a:pt x="0" y="98876"/>
                </a:lnTo>
                <a:lnTo>
                  <a:pt x="7790" y="60435"/>
                </a:lnTo>
                <a:lnTo>
                  <a:pt x="29016" y="29001"/>
                </a:lnTo>
                <a:lnTo>
                  <a:pt x="60461" y="7785"/>
                </a:lnTo>
                <a:lnTo>
                  <a:pt x="98906" y="0"/>
                </a:lnTo>
                <a:lnTo>
                  <a:pt x="3853922" y="0"/>
                </a:lnTo>
                <a:lnTo>
                  <a:pt x="3853922" y="244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numCol="2" rtlCol="0"/>
          <a:lstStyle/>
          <a:p>
            <a:pPr marL="12700">
              <a:spcBef>
                <a:spcPts val="219"/>
              </a:spcBef>
            </a:pPr>
            <a:r>
              <a:rPr lang="pt-BR" sz="800" b="1" spc="50" dirty="0">
                <a:solidFill>
                  <a:srgbClr val="008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JANEIRO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 panose="020B0604020202020204" pitchFamily="34" charset="0"/>
                <a:cs typeface="Arial" panose="020B0604020202020204" pitchFamily="34" charset="0"/>
              </a:rPr>
              <a:t>02/01 a 31/01 - Férias Docentes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219"/>
              </a:spcBef>
            </a:pPr>
            <a:r>
              <a:rPr lang="pt-BR" sz="800" b="1" spc="50" dirty="0">
                <a:solidFill>
                  <a:srgbClr val="008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FEVEREIRO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01 - Início do Ano Acadêmico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01 - Planejamento Pedagógico - (PROEN)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 e 05 - Planejamento Pedagógico - (Campi)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06 </a:t>
            </a:r>
            <a:r>
              <a:rPr lang="pt-BR" sz="800" spc="50" dirty="0">
                <a:latin typeface="Arial"/>
                <a:cs typeface="Arial"/>
              </a:rPr>
              <a:t>- Início do ano escolar (Veteranos);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11 - Dia Internacional das Meninas e Mulheres na Ciência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12 </a:t>
            </a:r>
            <a:r>
              <a:rPr lang="pt-BR" sz="800" spc="50" dirty="0">
                <a:latin typeface="Arial"/>
                <a:cs typeface="Arial"/>
              </a:rPr>
              <a:t>- Ponto Facultativo - Carnaval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13 - Feriado Nacional - Carnaval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14 - Quarta - Feira de Cinzas - Ponto Facultativo até às 14 horas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219"/>
              </a:spcBef>
            </a:pPr>
            <a:r>
              <a:rPr lang="pt-BR" sz="800" b="1" spc="50" dirty="0">
                <a:solidFill>
                  <a:srgbClr val="008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MARÇO</a:t>
            </a:r>
          </a:p>
          <a:p>
            <a:pPr marL="12700">
              <a:lnSpc>
                <a:spcPts val="955"/>
              </a:lnSpc>
            </a:pPr>
            <a:r>
              <a:rPr lang="pt-BR" sz="800" spc="50" dirty="0">
                <a:latin typeface="Arial"/>
                <a:cs typeface="Arial"/>
              </a:rPr>
              <a:t>04 - Início do ano escolar (Novatos</a:t>
            </a:r>
            <a:r>
              <a:rPr lang="pt-BR" sz="800" spc="50" dirty="0" smtClean="0">
                <a:latin typeface="Arial"/>
                <a:cs typeface="Arial"/>
              </a:rPr>
              <a:t>)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lang="pt-BR" sz="800" dirty="0">
                <a:latin typeface="Arial"/>
                <a:cs typeface="Arial"/>
              </a:rPr>
              <a:t>08 - Dia Internacional da Mulher</a:t>
            </a:r>
          </a:p>
          <a:p>
            <a:pPr marL="12700">
              <a:lnSpc>
                <a:spcPts val="955"/>
              </a:lnSpc>
            </a:pPr>
            <a:r>
              <a:rPr lang="pt-BR" sz="800" spc="50" dirty="0" smtClean="0">
                <a:latin typeface="Arial"/>
                <a:cs typeface="Arial"/>
              </a:rPr>
              <a:t>20</a:t>
            </a:r>
            <a:r>
              <a:rPr lang="pt-BR" sz="800" spc="50" dirty="0">
                <a:latin typeface="Arial"/>
                <a:cs typeface="Arial"/>
              </a:rPr>
              <a:t>– VI Dia da Aquicultura do IFAM (NUPA)</a:t>
            </a:r>
          </a:p>
          <a:p>
            <a:pPr marL="12700">
              <a:lnSpc>
                <a:spcPts val="955"/>
              </a:lnSpc>
            </a:pPr>
            <a:r>
              <a:rPr lang="pt-BR" sz="800" dirty="0" smtClean="0">
                <a:latin typeface="Arial"/>
                <a:cs typeface="Arial"/>
              </a:rPr>
              <a:t>25 </a:t>
            </a:r>
            <a:r>
              <a:rPr lang="pt-BR" sz="800" dirty="0">
                <a:latin typeface="Arial"/>
                <a:cs typeface="Arial"/>
              </a:rPr>
              <a:t>a 28 - Reunião Pedagógica: Planejamento das Práticas Integradoras e Atividades Complementares - Diretorias de Ensino dos campi</a:t>
            </a:r>
          </a:p>
          <a:p>
            <a:pPr marL="12700">
              <a:lnSpc>
                <a:spcPts val="955"/>
              </a:lnSpc>
            </a:pPr>
            <a:r>
              <a:rPr lang="pt-BR" sz="800" dirty="0">
                <a:latin typeface="Arial"/>
                <a:cs typeface="Arial"/>
              </a:rPr>
              <a:t>29 - Sexta-feira Santa</a:t>
            </a:r>
          </a:p>
          <a:p>
            <a:pPr marL="12700">
              <a:lnSpc>
                <a:spcPts val="955"/>
              </a:lnSpc>
            </a:pPr>
            <a:r>
              <a:rPr lang="pt-BR" sz="800" dirty="0">
                <a:latin typeface="Arial"/>
                <a:cs typeface="Arial"/>
              </a:rPr>
              <a:t>31 - Páscoa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b="1" spc="50" dirty="0">
                <a:solidFill>
                  <a:srgbClr val="008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ABRIL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09 a 11 – Encontro de Integração Ensino, </a:t>
            </a:r>
            <a:r>
              <a:rPr lang="pt-BR" sz="800" spc="50" dirty="0" smtClean="0">
                <a:latin typeface="Arial"/>
                <a:cs typeface="Arial"/>
              </a:rPr>
              <a:t>Pesquisa, Extensão, Gestão de Pessoas e Administração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15 a 19 - </a:t>
            </a:r>
            <a:r>
              <a:rPr lang="pt-BR" sz="800" spc="50" dirty="0">
                <a:latin typeface="Arial"/>
                <a:cs typeface="Arial"/>
              </a:rPr>
              <a:t>Semana dos Povos Indígenas 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17 </a:t>
            </a:r>
            <a:r>
              <a:rPr lang="pt-BR" sz="800" spc="50" dirty="0">
                <a:latin typeface="Arial"/>
                <a:cs typeface="Arial"/>
              </a:rPr>
              <a:t>a 19 - XIII Encontro de Gestores de Extensão do IFAM 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18 a 19 </a:t>
            </a:r>
            <a:r>
              <a:rPr lang="pt-BR" sz="800" dirty="0">
                <a:latin typeface="Arial"/>
                <a:cs typeface="Arial"/>
              </a:rPr>
              <a:t>- II Encontro dos Núcleos de </a:t>
            </a:r>
            <a:r>
              <a:rPr lang="pt-BR" sz="800" dirty="0" err="1">
                <a:latin typeface="Arial"/>
                <a:cs typeface="Arial"/>
              </a:rPr>
              <a:t>EaD</a:t>
            </a:r>
            <a:r>
              <a:rPr lang="pt-BR" sz="800" dirty="0">
                <a:latin typeface="Arial"/>
                <a:cs typeface="Arial"/>
              </a:rPr>
              <a:t> do IFAM 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21 </a:t>
            </a:r>
            <a:r>
              <a:rPr lang="pt-BR" sz="800" spc="50" dirty="0">
                <a:latin typeface="Arial"/>
                <a:cs typeface="Arial"/>
              </a:rPr>
              <a:t>- Feriado Nacional - Tiradentes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22 a 26 - Reunião Pedagógica: Planejamento das Práticas Integradoras e Atividades Complementares - Diretorias de Ensino dos campi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26 – Dia mundial da Propriedade Intelectual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A </a:t>
            </a:r>
            <a:r>
              <a:rPr lang="pt-BR" sz="800" spc="50" dirty="0">
                <a:latin typeface="Arial"/>
                <a:cs typeface="Arial"/>
              </a:rPr>
              <a:t>definir: deflagração do processo seletivo 2024/2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b="1" spc="50" dirty="0">
                <a:solidFill>
                  <a:srgbClr val="008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Maio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01 - Feriado Nacional - Dia Mundial do Trabalho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12 </a:t>
            </a:r>
            <a:r>
              <a:rPr lang="pt-BR" sz="800" spc="50" dirty="0">
                <a:latin typeface="Arial"/>
                <a:cs typeface="Arial"/>
              </a:rPr>
              <a:t>- Dia das Mães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13 a 17 - Semana Nacional de Combate à Exploração Sexual de Crianças e </a:t>
            </a:r>
            <a:r>
              <a:rPr lang="pt-BR" sz="800" spc="50" dirty="0" smtClean="0">
                <a:latin typeface="Arial"/>
                <a:cs typeface="Arial"/>
              </a:rPr>
              <a:t>Adolescentes 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21 </a:t>
            </a:r>
            <a:r>
              <a:rPr lang="pt-BR" sz="800" spc="50" dirty="0">
                <a:latin typeface="Arial"/>
                <a:cs typeface="Arial"/>
              </a:rPr>
              <a:t>a 23 – VI FORGRAD e I Seminário Amazônico de Formação de Professores do IFAM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27 </a:t>
            </a:r>
            <a:r>
              <a:rPr lang="pt-BR" sz="800" spc="50" dirty="0">
                <a:latin typeface="Arial"/>
                <a:cs typeface="Arial"/>
              </a:rPr>
              <a:t>a 29 - Reunião Pedagógica: Planejamento das Práticas Integradoras e Atividades Complementares - Diretorias de Ensino dos campi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30 - Feriado Nacional - Corpus Christi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Semana Nacional de Combate ao Assédio e à Discriminação para os servidores pela PROGESP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b="1" spc="50" dirty="0">
                <a:solidFill>
                  <a:srgbClr val="008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JUNHO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26 a 28 – Encontro de Gestão de Pessoas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27 </a:t>
            </a:r>
            <a:r>
              <a:rPr lang="pt-BR" sz="800" spc="50" dirty="0">
                <a:latin typeface="Arial"/>
                <a:cs typeface="Arial"/>
              </a:rPr>
              <a:t>Semana de empreendedorismo AYTY/PROEX – II Jornada de Integração promovendo o empreendedorismo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29 </a:t>
            </a:r>
            <a:r>
              <a:rPr lang="pt-BR" sz="800" spc="50" dirty="0">
                <a:latin typeface="Arial"/>
                <a:cs typeface="Arial"/>
              </a:rPr>
              <a:t>- Término do 1° Semestre (Veteranos)</a:t>
            </a:r>
            <a:endParaRPr lang="pt-BR" sz="80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29 - Dia do Pescador (NUPA)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b="1" spc="50" dirty="0" smtClean="0">
              <a:solidFill>
                <a:srgbClr val="008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b="1" spc="50" dirty="0" smtClean="0">
                <a:solidFill>
                  <a:srgbClr val="008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JULHO</a:t>
            </a:r>
            <a:endParaRPr lang="pt-BR" sz="800" b="1" spc="50" dirty="0">
              <a:solidFill>
                <a:srgbClr val="008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03 - Término do 1° Semestre (Novatos);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08 </a:t>
            </a:r>
            <a:r>
              <a:rPr lang="pt-BR" sz="800" spc="50" dirty="0">
                <a:latin typeface="Arial"/>
                <a:cs typeface="Arial"/>
              </a:rPr>
              <a:t>a 22 - Recesso Escolar / Férias Docentes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10 a </a:t>
            </a:r>
            <a:r>
              <a:rPr lang="pt-BR" sz="800" spc="50" dirty="0" smtClean="0">
                <a:latin typeface="Arial"/>
                <a:cs typeface="Arial"/>
              </a:rPr>
              <a:t>12 </a:t>
            </a:r>
            <a:r>
              <a:rPr lang="pt-BR" sz="800" spc="50" dirty="0">
                <a:latin typeface="Arial"/>
                <a:cs typeface="Arial"/>
              </a:rPr>
              <a:t>- </a:t>
            </a:r>
            <a:r>
              <a:rPr lang="pt-BR" sz="800" spc="50" dirty="0" smtClean="0">
                <a:latin typeface="Arial"/>
                <a:cs typeface="Arial"/>
              </a:rPr>
              <a:t>VII </a:t>
            </a:r>
            <a:r>
              <a:rPr lang="pt-BR" sz="800" spc="50" dirty="0">
                <a:latin typeface="Arial"/>
                <a:cs typeface="Arial"/>
              </a:rPr>
              <a:t>Encontro de Representantes de Bibliotecas do IFAM (ERBI)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23 </a:t>
            </a:r>
            <a:r>
              <a:rPr lang="pt-BR" sz="800" spc="50" dirty="0">
                <a:latin typeface="Arial"/>
                <a:cs typeface="Arial"/>
              </a:rPr>
              <a:t>- Encontro de Formação Pedagógica 2024/2 – PROEN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24 - Planejamento Pedagógico nos campi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25 - Início do 2° </a:t>
            </a:r>
            <a:r>
              <a:rPr lang="pt-BR" sz="800" spc="50" dirty="0" smtClean="0">
                <a:latin typeface="Arial"/>
                <a:cs typeface="Arial"/>
              </a:rPr>
              <a:t>semestre</a:t>
            </a:r>
          </a:p>
          <a:p>
            <a:pPr marL="12700">
              <a:spcBef>
                <a:spcPts val="219"/>
              </a:spcBef>
            </a:pPr>
            <a:r>
              <a:rPr lang="pt-BR" sz="800" b="1" spc="50" dirty="0" smtClean="0">
                <a:solidFill>
                  <a:srgbClr val="008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AGOSTO</a:t>
            </a:r>
            <a:endParaRPr lang="pt-BR" sz="800" b="1" spc="50" dirty="0">
              <a:solidFill>
                <a:srgbClr val="008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06 a 08 - VI Seminário do Ensino Médio Integrado e VI Simpósio da EJA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06 a 08 - XVII ENUPA: Encontro dos </a:t>
            </a:r>
            <a:r>
              <a:rPr lang="pt-BR" sz="800" spc="50" dirty="0" err="1">
                <a:latin typeface="Arial"/>
                <a:cs typeface="Arial"/>
              </a:rPr>
              <a:t>NUPAs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11 </a:t>
            </a:r>
            <a:r>
              <a:rPr lang="pt-BR" sz="800" spc="50" dirty="0">
                <a:latin typeface="Arial"/>
                <a:cs typeface="Arial"/>
              </a:rPr>
              <a:t>- Dia do estudante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11 - Dia dos Pais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17 a 21 - </a:t>
            </a:r>
            <a:r>
              <a:rPr lang="pt-BR" sz="800" spc="50" dirty="0">
                <a:latin typeface="Arial"/>
                <a:cs typeface="Arial"/>
              </a:rPr>
              <a:t>JIFAM</a:t>
            </a:r>
          </a:p>
          <a:p>
            <a:r>
              <a:rPr lang="pt-BR" sz="800" spc="50" dirty="0" smtClean="0">
                <a:latin typeface="Arial"/>
                <a:cs typeface="Arial"/>
              </a:rPr>
              <a:t>19 a 22 - II </a:t>
            </a:r>
            <a:r>
              <a:rPr lang="pt-BR" sz="800" spc="50" dirty="0">
                <a:latin typeface="Arial"/>
                <a:cs typeface="Arial"/>
              </a:rPr>
              <a:t>Encontro Nacional do Programa Jovem Aprendiz</a:t>
            </a:r>
          </a:p>
          <a:p>
            <a:r>
              <a:rPr lang="pt-BR" sz="800" spc="50" dirty="0">
                <a:latin typeface="Arial"/>
                <a:cs typeface="Arial"/>
              </a:rPr>
              <a:t>I Encontro dos Coordenadores do OMT – </a:t>
            </a:r>
            <a:r>
              <a:rPr lang="pt-BR" sz="800" spc="50" dirty="0" smtClean="0">
                <a:latin typeface="Arial"/>
                <a:cs typeface="Arial"/>
              </a:rPr>
              <a:t>PROEX e III </a:t>
            </a:r>
            <a:r>
              <a:rPr lang="pt-BR" sz="800" spc="50" dirty="0">
                <a:latin typeface="Arial"/>
                <a:cs typeface="Arial"/>
              </a:rPr>
              <a:t>Encontro de Coordenadores de Estágio do IFAM 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19 </a:t>
            </a:r>
            <a:r>
              <a:rPr lang="pt-BR" sz="800" spc="50" dirty="0">
                <a:latin typeface="Arial"/>
                <a:cs typeface="Arial"/>
              </a:rPr>
              <a:t>a 23 - Reunião Pedagógica: Planejamento das Práticas Integradoras e Atividades Complementares - Diretorias de Ensino dos campi.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29 e 30 - II Simpósio de </a:t>
            </a:r>
            <a:r>
              <a:rPr lang="pt-BR" sz="800" spc="50" dirty="0" err="1">
                <a:latin typeface="Arial"/>
                <a:cs typeface="Arial"/>
              </a:rPr>
              <a:t>EaD</a:t>
            </a:r>
            <a:r>
              <a:rPr lang="pt-BR" sz="800" spc="50" dirty="0">
                <a:latin typeface="Arial"/>
                <a:cs typeface="Arial"/>
              </a:rPr>
              <a:t> do IFAM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219"/>
              </a:spcBef>
            </a:pPr>
            <a:r>
              <a:rPr lang="pt-BR" sz="800" b="1" spc="50" dirty="0">
                <a:solidFill>
                  <a:srgbClr val="008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SETEMBRO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05 - I Dia da Amazônia IFAM (NUPA) 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05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- Feriado Estadual - Elevação do Amazonas à Categoria de Província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07 - Feriado Nacional- Independência do Brasil</a:t>
            </a:r>
          </a:p>
          <a:p>
            <a:r>
              <a:rPr lang="pt-BR" sz="800" dirty="0" smtClean="0">
                <a:latin typeface="Arial"/>
                <a:cs typeface="Arial"/>
              </a:rPr>
              <a:t>17 a 19 III </a:t>
            </a:r>
            <a:r>
              <a:rPr lang="pt-BR" sz="800" dirty="0">
                <a:latin typeface="Arial"/>
                <a:cs typeface="Arial"/>
              </a:rPr>
              <a:t>Encontro do Núcleo de Ensino, Pesquisa e Extensão Florestal 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24 a 26 -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I Seminário de Internacionalização e VII Encontro do Centro de Idiomas do IFAM</a:t>
            </a:r>
          </a:p>
          <a:p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a 27 - I Fórum de Saúde no Trabalho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23/09 a 27/09 - Reunião Pedagógica: Planejamento das Práticas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Integradoras e Atividades Complementares - Diretorias de Ensino dos</a:t>
            </a:r>
          </a:p>
          <a:p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campi.</a:t>
            </a:r>
          </a:p>
          <a:p>
            <a:pPr marL="12700">
              <a:spcBef>
                <a:spcPts val="219"/>
              </a:spcBef>
            </a:pP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24 a 26 - I Seminário de Internacionalização e VII Encontro do Centro de Idiomas do IFAM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A </a:t>
            </a:r>
            <a:r>
              <a:rPr lang="pt-BR" sz="800" spc="50" dirty="0">
                <a:latin typeface="Arial"/>
                <a:cs typeface="Arial"/>
              </a:rPr>
              <a:t>definir – JIF ETAPA NORTE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b="1" spc="50" dirty="0">
                <a:solidFill>
                  <a:srgbClr val="008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OUTUBRO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12 </a:t>
            </a:r>
            <a:r>
              <a:rPr lang="pt-BR" sz="800" spc="50" dirty="0">
                <a:latin typeface="Arial"/>
                <a:cs typeface="Arial"/>
              </a:rPr>
              <a:t>- Feriado Nacional - Nossa Senhora Aparecida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15 - Dia do Professor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14/10 a 18/10 - Reunião Pedagógica: Planejamento das </a:t>
            </a:r>
            <a:r>
              <a:rPr lang="pt-BR" sz="800" spc="50" dirty="0" smtClean="0">
                <a:latin typeface="Arial"/>
                <a:cs typeface="Arial"/>
              </a:rPr>
              <a:t>Práticas Integradoras </a:t>
            </a:r>
            <a:r>
              <a:rPr lang="pt-BR" sz="800" spc="50" dirty="0">
                <a:latin typeface="Arial"/>
                <a:cs typeface="Arial"/>
              </a:rPr>
              <a:t>e Atividades Complementares - Diretorias de Ensino dos campi</a:t>
            </a:r>
            <a:r>
              <a:rPr lang="pt-BR" sz="800" spc="50" dirty="0" smtClean="0">
                <a:latin typeface="Arial"/>
                <a:cs typeface="Arial"/>
              </a:rPr>
              <a:t>.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 a 20 </a:t>
            </a:r>
            <a:r>
              <a:rPr lang="pt-BR" sz="800" spc="50" dirty="0" smtClean="0">
                <a:latin typeface="Arial"/>
                <a:cs typeface="Arial"/>
              </a:rPr>
              <a:t>- </a:t>
            </a:r>
            <a:r>
              <a:rPr lang="pt-BR" sz="800" spc="50" dirty="0">
                <a:latin typeface="Arial"/>
                <a:cs typeface="Arial"/>
              </a:rPr>
              <a:t>Semana Nacional de Ciência e Tecnologia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14 a 20 </a:t>
            </a:r>
            <a:r>
              <a:rPr lang="pt-BR" sz="800" spc="50" dirty="0" smtClean="0">
                <a:latin typeface="Arial"/>
                <a:cs typeface="Arial"/>
              </a:rPr>
              <a:t>– Mostra de Extensão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22 </a:t>
            </a:r>
            <a:r>
              <a:rPr lang="pt-BR" sz="800" spc="50" dirty="0">
                <a:latin typeface="Arial"/>
                <a:cs typeface="Arial"/>
              </a:rPr>
              <a:t>a 24 - V Encontro do Núcleo de Estudo Afro brasileiro e Indígenas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28 </a:t>
            </a:r>
            <a:r>
              <a:rPr lang="pt-BR" sz="800" spc="50" dirty="0">
                <a:latin typeface="Arial"/>
                <a:cs typeface="Arial"/>
              </a:rPr>
              <a:t>- Dia do Servidor Público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A definir: deflagração do processo seletivo 2025/1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219"/>
              </a:spcBef>
            </a:pPr>
            <a:r>
              <a:rPr lang="pt-BR" sz="800" b="1" spc="50" dirty="0">
                <a:solidFill>
                  <a:srgbClr val="008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NOVEMBRO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02 - Feriado Nacional - Finados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07 e 08 – </a:t>
            </a:r>
            <a:r>
              <a:rPr lang="pt-BR" sz="800" spc="50" dirty="0" smtClean="0">
                <a:latin typeface="Arial"/>
                <a:cs typeface="Arial"/>
              </a:rPr>
              <a:t>II </a:t>
            </a:r>
            <a:r>
              <a:rPr lang="pt-BR" sz="800" spc="50" dirty="0">
                <a:latin typeface="Arial"/>
                <a:cs typeface="Arial"/>
              </a:rPr>
              <a:t>Encontro das Ciências Agrárias do IFAM (NUPA/NEPF)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15 </a:t>
            </a:r>
            <a:r>
              <a:rPr lang="pt-BR" sz="800" spc="50" dirty="0">
                <a:latin typeface="Arial"/>
                <a:cs typeface="Arial"/>
              </a:rPr>
              <a:t>- Feriado Nacional - Proclamação da República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20 - Feriado Estadual - Dia da Consciência Negra</a:t>
            </a:r>
          </a:p>
          <a:p>
            <a:pPr marL="12700"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21 – Dia Mundial da Pesca Artesanal (NUPA) 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25/11 </a:t>
            </a:r>
            <a:r>
              <a:rPr lang="pt-BR" sz="800" spc="50" dirty="0">
                <a:latin typeface="Arial"/>
                <a:cs typeface="Arial"/>
              </a:rPr>
              <a:t>a 29/11 - Reunião Pedagógica: Planejamento das Práticas Integradoras e Atividades Complementares - Diretorias de Ensino dos campi.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219"/>
              </a:spcBef>
            </a:pPr>
            <a:r>
              <a:rPr lang="pt-BR" sz="800" b="1" spc="50" dirty="0">
                <a:solidFill>
                  <a:srgbClr val="008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DEZEMBRO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08 - Feriado Estadual - N. S. da Imaculada </a:t>
            </a:r>
            <a:r>
              <a:rPr lang="pt-BR" sz="800" spc="50" dirty="0" smtClean="0">
                <a:latin typeface="Arial"/>
                <a:cs typeface="Arial"/>
              </a:rPr>
              <a:t>Conceição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09 - Término do 2° </a:t>
            </a:r>
            <a:r>
              <a:rPr lang="pt-BR" sz="800" spc="50" dirty="0" smtClean="0">
                <a:latin typeface="Arial"/>
                <a:cs typeface="Arial"/>
              </a:rPr>
              <a:t>semestre</a:t>
            </a:r>
            <a:endParaRPr lang="pt-BR" sz="800" spc="50" dirty="0">
              <a:latin typeface="Arial"/>
              <a:cs typeface="Arial"/>
            </a:endParaRPr>
          </a:p>
          <a:p>
            <a:pPr marL="12700">
              <a:spcBef>
                <a:spcPts val="219"/>
              </a:spcBef>
            </a:pPr>
            <a:r>
              <a:rPr lang="pt-BR" sz="800" spc="50" dirty="0" smtClean="0">
                <a:latin typeface="Arial"/>
                <a:cs typeface="Arial"/>
              </a:rPr>
              <a:t>23 </a:t>
            </a:r>
            <a:r>
              <a:rPr lang="pt-BR" sz="800" spc="50" dirty="0">
                <a:latin typeface="Arial"/>
                <a:cs typeface="Arial"/>
              </a:rPr>
              <a:t>- Fim do Ano Acadêmico</a:t>
            </a:r>
            <a:endParaRPr lang="pt-BR"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24 - Véspera de Natal;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lang="pt-BR" sz="800" spc="50" dirty="0">
                <a:latin typeface="Arial"/>
                <a:cs typeface="Arial"/>
              </a:rPr>
              <a:t>25 – Natal.</a:t>
            </a: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lang="pt-BR" sz="800" spc="5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962223" y="10069442"/>
            <a:ext cx="1437067" cy="428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66933" y="389366"/>
            <a:ext cx="1732092" cy="866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3898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2964</TotalTime>
  <Words>2483</Words>
  <Application>Microsoft Office PowerPoint</Application>
  <PresentationFormat>Personalizar</PresentationFormat>
  <Paragraphs>802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Trebuchet MS</vt:lpstr>
      <vt:lpstr>Office Theme</vt:lpstr>
      <vt:lpstr>Apresentação do PowerPoint</vt:lpstr>
      <vt:lpstr>Calendário Acadêmico 2024</vt:lpstr>
      <vt:lpstr>Calendário Acadêmico 2024</vt:lpstr>
      <vt:lpstr>Calendário Acadêmico 2024</vt:lpstr>
      <vt:lpstr>Calendário Acadêmico 2024</vt:lpstr>
      <vt:lpstr>EVENTOS INSTITUCIONAIS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- calendario academico 2024</dc:title>
  <dc:creator>TIME CCS</dc:creator>
  <cp:keywords>DAFl_50BRcI,BADOxLrd9Sk</cp:keywords>
  <cp:lastModifiedBy>Evellyze Martins Reinaldo Pinho</cp:lastModifiedBy>
  <cp:revision>87</cp:revision>
  <cp:lastPrinted>2023-09-28T16:57:57Z</cp:lastPrinted>
  <dcterms:created xsi:type="dcterms:W3CDTF">2023-06-16T17:59:46Z</dcterms:created>
  <dcterms:modified xsi:type="dcterms:W3CDTF">2023-12-21T00:23:02Z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2023-06-16T00:00:00Z</vt:filetime>
  </property>
  <property fmtid="{D5CDD505-2E9C-101B-9397-08002B2CF9AE}" pid="3" name="Creator">
    <vt:lpwstr>Canva</vt:lpwstr>
  </property>
  <property fmtid="{D5CDD505-2E9C-101B-9397-08002B2CF9AE}" pid="4" name="LastSaved">
    <vt:filetime>2023-06-16T00:00:00Z</vt:filetime>
  </property>
</Properties>
</file>